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83" r:id="rId23"/>
    <p:sldId id="284" r:id="rId24"/>
    <p:sldId id="281" r:id="rId25"/>
    <p:sldId id="282" r:id="rId26"/>
    <p:sldId id="280" r:id="rId27"/>
    <p:sldId id="286" r:id="rId28"/>
    <p:sldId id="289" r:id="rId29"/>
    <p:sldId id="287" r:id="rId30"/>
    <p:sldId id="288" r:id="rId31"/>
    <p:sldId id="290" r:id="rId32"/>
    <p:sldId id="291" r:id="rId33"/>
    <p:sldId id="285" r:id="rId3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CECC90-237A-4B7B-8A9F-4E5DC0053813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5D54BD-69B8-4627-893D-EB24AAECE1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DDB4F-2130-4025-B730-E2B4D0D610A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CD946-56FB-4396-A23F-60EEC999E0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C77E2-CAFE-42DC-8215-B893769CBEDF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35AAB-9BB3-4BFA-9FB4-17E74D429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D6632-D20A-4CEE-8C4B-ECD7F1F0CA66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6689F-87DC-4E09-AEEB-98C741A9AF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D20DD9-BFB1-4793-9582-5BD81A8A7B03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DEEBBF-60A4-4F20-BEB4-D510EA25FF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3C18-6977-4B4E-9AD2-09A039C67F0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9BABD-F18E-4809-9886-7A36B212B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19F712-953F-458C-A0E7-741323396525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D791BD-44C0-4699-86F2-FD168A5C5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1D1A5-88B2-4924-8FF6-EEC75CCB30ED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805F-3854-471A-A057-6E2A4325CD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B16853-3F77-4B8B-8241-4B31AB90430D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1A3A9-A1E1-41DF-8F40-E2F4F97614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14A886-4968-4EE3-8CE2-66AF756BB90E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0EF68D-F198-46FC-A306-07344D86B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6448EE-A6C0-4FF8-9135-D1582F12A5E5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4094CC-4820-4E1C-B43F-FE8F2BA3E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C11F84A-DCF2-4FAE-94B7-FF1818BA1773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86E5730-6147-48A6-806A-3903FEBA9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75" r:id="rId7"/>
    <p:sldLayoutId id="2147483676" r:id="rId8"/>
    <p:sldLayoutId id="2147483677" r:id="rId9"/>
    <p:sldLayoutId id="2147483668" r:id="rId10"/>
    <p:sldLayoutId id="214748366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813" y="2997200"/>
            <a:ext cx="7407275" cy="14716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Анализ результатов полученных в ходе социально-психологического тестирования обучающихся в общеобразовательных и профессиональных организациях Свердловской области в рамках «пилотного» проекта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250" y="4581525"/>
            <a:ext cx="7407275" cy="14716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Дыненкова Е.Н., заместитель директора </a:t>
            </a:r>
          </a:p>
          <a:p>
            <a:pPr algn="r" fontAlgn="auto">
              <a:spcAft>
                <a:spcPts val="0"/>
              </a:spcAft>
              <a:defRPr/>
            </a:pPr>
            <a:r>
              <a:rPr lang="ru-RU" sz="2000" b="1" dirty="0" smtClean="0"/>
              <a:t>ГБОУ СО ЦППРиК «Ладо»</a:t>
            </a:r>
          </a:p>
          <a:p>
            <a:pPr algn="r" fontAlgn="auto">
              <a:spcAft>
                <a:spcPts val="0"/>
              </a:spcAft>
              <a:defRPr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Индивидуальные факторы риска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956970"/>
              </p:ext>
            </p:extLst>
          </p:nvPr>
        </p:nvGraphicFramePr>
        <p:xfrm>
          <a:off x="1331913" y="1628775"/>
          <a:ext cx="7499352" cy="213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РИСКА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 РИСКА</a:t>
                      </a:r>
                      <a:endParaRPr lang="ru-RU" sz="2400" dirty="0"/>
                    </a:p>
                  </a:txBody>
                  <a:tcPr/>
                </a:tc>
              </a:tr>
              <a:tr h="6022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</a:p>
                    <a:p>
                      <a:pPr algn="ctr"/>
                      <a:r>
                        <a:rPr lang="ru-RU" sz="2400" dirty="0" smtClean="0"/>
                        <a:t> риск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0,0%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4,1%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82,3%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Arial"/>
                          <a:ea typeface="Times New Roman"/>
                        </a:rPr>
                        <a:t>13,6%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Индивидуальными факторами риска являются:</a:t>
            </a:r>
            <a:endParaRPr lang="ru-RU" sz="2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1447800"/>
            <a:ext cx="7747000" cy="5221288"/>
          </a:xfrm>
        </p:spPr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</a:t>
            </a:r>
            <a:r>
              <a:rPr lang="ru-RU" dirty="0"/>
              <a:t>стойкие нарушения саморегуляции и самоконтроля, трудности регуляции собственного поведения, прогнозирования последствий собственных действий;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проблемы самооценки (неустойчивая, зависимая от сиюминутного положения, неаргументированная и поляризованная самооценка, формирование которой восходит к самым ранним этапам развития </a:t>
            </a:r>
            <a:r>
              <a:rPr lang="ru-RU" dirty="0" smtClean="0"/>
              <a:t>личности);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недостаток самоуважения;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снижение мотивации достижений;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низкая способность к рефлексии и заботе о себе;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незрелость эмоционально-волевой сферы;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стойкие нарушения аффективной (эмоциональной) сферы, проявляющиеся явлениями </a:t>
            </a:r>
            <a:r>
              <a:rPr lang="ru-RU" dirty="0" err="1"/>
              <a:t>алекситимии</a:t>
            </a:r>
            <a:r>
              <a:rPr lang="ru-RU" dirty="0"/>
              <a:t>, высокой эмоциональной лабильности, «негативной» </a:t>
            </a:r>
            <a:r>
              <a:rPr lang="ru-RU" dirty="0" err="1"/>
              <a:t>аффективности</a:t>
            </a:r>
            <a:r>
              <a:rPr lang="ru-RU" dirty="0"/>
              <a:t>, низким уровнем развития способности к сопереживанию</a:t>
            </a:r>
            <a:r>
              <a:rPr lang="ru-RU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satMod val="130000"/>
                  </a:schemeClr>
                </a:solidFill>
              </a:rPr>
              <a:t>Индивидуальными факторами риска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неполноценная </a:t>
            </a:r>
            <a:r>
              <a:rPr lang="ru-RU" dirty="0" err="1"/>
              <a:t>психосексуальная</a:t>
            </a:r>
            <a:r>
              <a:rPr lang="ru-RU" dirty="0"/>
              <a:t> организация;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агрессивность и нетерпимость;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склонность к регрессивному поведению;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отсутствие стремления быть в обществе других людей, неспособность к межличностному общению;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подчиненность среде;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неадекватное восприятие социальной поддержки;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слабые адаптационные способности, </a:t>
            </a:r>
            <a:r>
              <a:rPr lang="ru-RU" dirty="0" err="1"/>
              <a:t>дезадаптивные</a:t>
            </a:r>
            <a:r>
              <a:rPr lang="ru-RU" dirty="0"/>
              <a:t> стратегии </a:t>
            </a:r>
            <a:r>
              <a:rPr lang="ru-RU" dirty="0" err="1"/>
              <a:t>копинг</a:t>
            </a:r>
            <a:r>
              <a:rPr lang="ru-RU" dirty="0"/>
              <a:t>-поведения.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Специфическим индивидуально-психологическим фактором риска злоупотребления ПАВ можно считать: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установку на употребление ПАВ;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факт употребления психоактивных веществ.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Социальные факторы риска:</a:t>
            </a:r>
            <a:b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 окружение сверстников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063668"/>
              </p:ext>
            </p:extLst>
          </p:nvPr>
        </p:nvGraphicFramePr>
        <p:xfrm>
          <a:off x="1331913" y="1628775"/>
          <a:ext cx="7499352" cy="213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РИСКА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 РИСКА</a:t>
                      </a:r>
                      <a:endParaRPr lang="ru-RU" sz="2400" dirty="0"/>
                    </a:p>
                  </a:txBody>
                  <a:tcPr/>
                </a:tc>
              </a:tr>
              <a:tr h="6022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</a:p>
                    <a:p>
                      <a:pPr algn="ctr"/>
                      <a:r>
                        <a:rPr lang="ru-RU" sz="2400" dirty="0" smtClean="0"/>
                        <a:t> риск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0,3%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4,2%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35,6%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/>
                          <a:ea typeface="Times New Roman"/>
                        </a:rPr>
                        <a:t>59,9%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2">
                    <a:satMod val="130000"/>
                  </a:schemeClr>
                </a:solidFill>
              </a:rPr>
              <a:t>Социальными факторами риска (взаимоотношения со сверстниками) являются:</a:t>
            </a:r>
            <a:endParaRPr lang="ru-RU" sz="24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– наличие в ближайшем окружении ребенка или подростка лиц с девиантным поведением;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– отчуждение или конфликтные взаимоотношения со сверстниками</a:t>
            </a:r>
            <a:r>
              <a:rPr lang="ru-RU" sz="2200" dirty="0" smtClean="0"/>
              <a:t>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– </a:t>
            </a:r>
            <a:r>
              <a:rPr lang="ru-RU" sz="2200" dirty="0" smtClean="0"/>
              <a:t>принадлежность </a:t>
            </a:r>
            <a:r>
              <a:rPr lang="ru-RU" sz="2200" dirty="0"/>
              <a:t>к «отвергнутым» или к тем, кто находится в контакте с «отвергнутыми» детьми;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Специфическими факторами риска развития </a:t>
            </a:r>
            <a:r>
              <a:rPr lang="ru-RU" sz="2200" dirty="0" err="1"/>
              <a:t>аддикции</a:t>
            </a:r>
            <a:r>
              <a:rPr lang="ru-RU" sz="2200" dirty="0"/>
              <a:t>, проявляющимися в сфере общения со сверстниками, можно считать: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– одобрение наркотизации в ближайшем окружении ребенка;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/>
              <a:t>– наличие в ближайшем окружении ребенка или подростка лиц, употребляющих ПАВ.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satMod val="130000"/>
                  </a:schemeClr>
                </a:solidFill>
              </a:rPr>
              <a:t>Социальные факторы риска</a:t>
            </a: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: макросоциальная среда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694376"/>
              </p:ext>
            </p:extLst>
          </p:nvPr>
        </p:nvGraphicFramePr>
        <p:xfrm>
          <a:off x="1331913" y="1628775"/>
          <a:ext cx="7499352" cy="2654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РИСКА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 РИСКА</a:t>
                      </a:r>
                      <a:endParaRPr lang="ru-RU" sz="2400" dirty="0"/>
                    </a:p>
                  </a:txBody>
                  <a:tcPr/>
                </a:tc>
              </a:tr>
              <a:tr h="6022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</a:p>
                    <a:p>
                      <a:pPr algn="ctr"/>
                      <a:r>
                        <a:rPr lang="ru-RU" sz="2400" dirty="0" smtClean="0"/>
                        <a:t> риск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2,6%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41,0%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53,2%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3,2%</a:t>
                      </a:r>
                      <a:endParaRPr lang="ru-RU" sz="28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endParaRPr lang="ru-RU" sz="28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8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</a:tr>
              <a:tr h="12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Социальными факторами риска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(макросоциальная среда) </a:t>
            </a: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являются: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ухудшение социально-экономической ситуации в стране;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ценностный плюрализм;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Специфическими факторами риска злоупотребления психоактивными веществами, проявляющимися на макросоциальном уровне являются: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доступность психоактивных веществ;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мода на употребление психоактивных веществ;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несовершенство законодательных норм в отношении употребления ПАВ, а также несоблюдение существующих антинаркотических законов;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традиции общества, связанные с употреблением </a:t>
            </a:r>
            <a:r>
              <a:rPr lang="ru-RU" dirty="0" smtClean="0"/>
              <a:t>ПАВ.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16013" y="274638"/>
            <a:ext cx="8027987" cy="11430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Социальные факторы риска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: </a:t>
            </a:r>
            <a:b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школьная среда (образовательного учреждения)</a:t>
            </a:r>
            <a:endParaRPr lang="ru-RU" sz="28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701828"/>
              </p:ext>
            </p:extLst>
          </p:nvPr>
        </p:nvGraphicFramePr>
        <p:xfrm>
          <a:off x="1331913" y="1628775"/>
          <a:ext cx="7499352" cy="213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РИСКА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 РИСКА</a:t>
                      </a:r>
                      <a:endParaRPr lang="ru-RU" sz="2400" dirty="0"/>
                    </a:p>
                  </a:txBody>
                  <a:tcPr/>
                </a:tc>
              </a:tr>
              <a:tr h="6022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</a:p>
                    <a:p>
                      <a:pPr algn="ctr"/>
                      <a:r>
                        <a:rPr lang="ru-RU" sz="2400" dirty="0" smtClean="0"/>
                        <a:t> риск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0,0%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0,1%</a:t>
                      </a:r>
                      <a:endParaRPr lang="ru-RU" sz="28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25,9%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/>
                          <a:ea typeface="Times New Roman"/>
                        </a:rPr>
                        <a:t>74,0%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450" y="1268413"/>
            <a:ext cx="7747000" cy="5400675"/>
          </a:xfrm>
        </p:spPr>
        <p:txBody>
          <a:bodyPr>
            <a:normAutofit fontScale="6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раннее асоциальное поведение в образовательной организации;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академическая неуспеваемость, особенно начавшаяся в начальных классах</a:t>
            </a:r>
            <a:r>
              <a:rPr lang="ru-RU" sz="3400" dirty="0" smtClean="0"/>
              <a:t>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 smtClean="0"/>
              <a:t>– </a:t>
            </a:r>
            <a:r>
              <a:rPr lang="ru-RU" sz="3400" dirty="0"/>
              <a:t>социально-психологический </a:t>
            </a:r>
            <a:r>
              <a:rPr lang="ru-RU" sz="3400" dirty="0" smtClean="0"/>
              <a:t>климат</a:t>
            </a:r>
            <a:r>
              <a:rPr lang="ru-RU" sz="3400" dirty="0"/>
              <a:t> </a:t>
            </a:r>
            <a:r>
              <a:rPr lang="ru-RU" sz="3400" dirty="0" smtClean="0"/>
              <a:t>образовательного учреждения;</a:t>
            </a:r>
            <a:endParaRPr lang="ru-RU" sz="3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конфликтные отношения со сверстниками и </a:t>
            </a:r>
            <a:r>
              <a:rPr lang="ru-RU" sz="3400" dirty="0" smtClean="0"/>
              <a:t>педагогами;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</a:t>
            </a:r>
            <a:r>
              <a:rPr lang="ru-RU" sz="3400" dirty="0" smtClean="0"/>
              <a:t> частая смена образовательных учреждений;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</a:t>
            </a:r>
            <a:r>
              <a:rPr lang="ru-RU" sz="3400" dirty="0" smtClean="0"/>
              <a:t> школьная дезадаптация;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</a:t>
            </a:r>
            <a:r>
              <a:rPr lang="ru-RU" sz="3400" dirty="0" smtClean="0"/>
              <a:t>стрессовая тактика педагогического воздействия;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– </a:t>
            </a:r>
            <a:r>
              <a:rPr lang="ru-RU" sz="3400" dirty="0" smtClean="0"/>
              <a:t>недостаточная грамотность педагогов в вопросах физиологии, психофизиологии и охраны психического здоровья обучающегося;</a:t>
            </a:r>
            <a:endParaRPr lang="ru-RU" sz="34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400" dirty="0"/>
              <a:t>Специфическими факторами риска являются употребление ПАВ на территории образовательной организации, а также терпимое отношение администрации к употреблению психоактивных веществ (в том числе курения) обучающимися и педагогами.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Социальными факторами риска </a:t>
            </a: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(школьная среда) </a:t>
            </a:r>
            <a:r>
              <a:rPr lang="ru-RU" sz="2800" b="1" dirty="0">
                <a:solidFill>
                  <a:schemeClr val="tx2">
                    <a:satMod val="130000"/>
                  </a:schemeClr>
                </a:solidFill>
              </a:rPr>
              <a:t>являются:</a:t>
            </a:r>
            <a:endParaRPr lang="ru-RU" sz="2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Защитные факторы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174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b="1" smtClean="0"/>
              <a:t>Защитные факторы </a:t>
            </a:r>
            <a:r>
              <a:rPr lang="ru-RU" smtClean="0"/>
              <a:t>– это условия, препятствующие злоупотреблению психоактивными веществами.</a:t>
            </a:r>
          </a:p>
          <a:p>
            <a:pPr marL="80963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836613"/>
            <a:ext cx="7499350" cy="5411787"/>
          </a:xfrm>
        </p:spPr>
        <p:txBody>
          <a:bodyPr>
            <a:normAutofit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В качестве методик определения обучающихся, относящихся к группе риска по незаконному употреблению наркотических средств и психотропных веществ использовались</a:t>
            </a:r>
            <a:r>
              <a:rPr lang="ru-RU" dirty="0" smtClean="0"/>
              <a:t>:</a:t>
            </a:r>
            <a:endParaRPr lang="ru-RU" dirty="0"/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опросник Р.Б.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Кеттела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анкета В.Г. Латышева 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Семейные защитные факторы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</a:t>
            </a:r>
            <a:r>
              <a:rPr lang="ru-RU" sz="2800" dirty="0" smtClean="0"/>
              <a:t>система </a:t>
            </a:r>
            <a:r>
              <a:rPr lang="ru-RU" sz="2800" dirty="0"/>
              <a:t>позитивной семейной </a:t>
            </a:r>
            <a:r>
              <a:rPr lang="ru-RU" sz="2800" dirty="0" smtClean="0"/>
              <a:t>поддержки;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</a:t>
            </a:r>
            <a:r>
              <a:rPr lang="ru-RU" sz="2800" dirty="0" smtClean="0"/>
              <a:t>позитивные </a:t>
            </a:r>
            <a:r>
              <a:rPr lang="ru-RU" sz="2800" dirty="0"/>
              <a:t>взаимоотношения в </a:t>
            </a:r>
            <a:r>
              <a:rPr lang="ru-RU" sz="2800" dirty="0" smtClean="0"/>
              <a:t>семье, адекватное </a:t>
            </a:r>
            <a:r>
              <a:rPr lang="ru-RU" sz="2800" dirty="0"/>
              <a:t>выражение любви к </a:t>
            </a:r>
            <a:r>
              <a:rPr lang="ru-RU" sz="2800" dirty="0" smtClean="0"/>
              <a:t>ребенку;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</a:t>
            </a:r>
            <a:r>
              <a:rPr lang="ru-RU" sz="2800" dirty="0" smtClean="0"/>
              <a:t>привязанность к семье;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</a:t>
            </a:r>
            <a:r>
              <a:rPr lang="ru-RU" sz="2800" dirty="0" smtClean="0"/>
              <a:t>приверженность </a:t>
            </a:r>
            <a:r>
              <a:rPr lang="ru-RU" sz="2800" dirty="0"/>
              <a:t>семейным </a:t>
            </a:r>
            <a:r>
              <a:rPr lang="ru-RU" sz="2800" dirty="0" smtClean="0"/>
              <a:t>ценностям;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</a:t>
            </a:r>
            <a:r>
              <a:rPr lang="ru-RU" sz="2800" dirty="0" smtClean="0"/>
              <a:t>высокий </a:t>
            </a:r>
            <a:r>
              <a:rPr lang="ru-RU" sz="2800" dirty="0"/>
              <a:t>уровень образования </a:t>
            </a:r>
            <a:r>
              <a:rPr lang="ru-RU" sz="2800" dirty="0" smtClean="0"/>
              <a:t>родителей;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крепкие семейные узы;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активная роль родителей в жизни детей;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понимание проблем и личных забот детей;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/>
              <a:t>– ясные правила, стандарты внутри семьи, постоянные обязанности (система поощрений эффективней системы наказаний).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Индивидуально-психологические защитные факторы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/>
              <a:t>Поведенческая сфера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социальная компетентность;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владение </a:t>
            </a:r>
            <a:r>
              <a:rPr lang="ru-RU" dirty="0"/>
              <a:t>эффективными стратегиями </a:t>
            </a:r>
            <a:r>
              <a:rPr lang="ru-RU" dirty="0" smtClean="0"/>
              <a:t>поведения;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владение </a:t>
            </a:r>
            <a:r>
              <a:rPr lang="ru-RU" dirty="0"/>
              <a:t>навыками безопасного поведения в ситуации столкновения с ПАВ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/>
              <a:t>Мотивационно-</a:t>
            </a:r>
            <a:r>
              <a:rPr lang="ru-RU" u="sng" dirty="0" err="1"/>
              <a:t>потребностная</a:t>
            </a:r>
            <a:r>
              <a:rPr lang="ru-RU" u="sng" dirty="0"/>
              <a:t> сфера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</a:t>
            </a:r>
            <a:r>
              <a:rPr lang="ru-RU" dirty="0" err="1"/>
              <a:t>а</a:t>
            </a:r>
            <a:r>
              <a:rPr lang="ru-RU" dirty="0" err="1" smtClean="0"/>
              <a:t>нтинаркогенная</a:t>
            </a:r>
            <a:r>
              <a:rPr lang="ru-RU" dirty="0" smtClean="0"/>
              <a:t> установка;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развитая </a:t>
            </a:r>
            <a:r>
              <a:rPr lang="ru-RU" dirty="0"/>
              <a:t>ценностная мотивационная структура </a:t>
            </a:r>
            <a:r>
              <a:rPr lang="ru-RU" dirty="0" smtClean="0"/>
              <a:t>личности;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наличие </a:t>
            </a:r>
            <a:r>
              <a:rPr lang="ru-RU" dirty="0"/>
              <a:t>жизненных ценностей и перспектив, несовместимых с </a:t>
            </a:r>
            <a:r>
              <a:rPr lang="ru-RU" dirty="0" smtClean="0"/>
              <a:t>наркотизацией;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вовлечение </a:t>
            </a:r>
            <a:r>
              <a:rPr lang="ru-RU" dirty="0"/>
              <a:t>в конструктивную деятельность, альтернативную </a:t>
            </a:r>
            <a:r>
              <a:rPr lang="ru-RU" dirty="0" smtClean="0"/>
              <a:t>наркотизации;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ориентированность </a:t>
            </a:r>
            <a:r>
              <a:rPr lang="ru-RU" dirty="0"/>
              <a:t>на ведение здорового образа жизни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satMod val="130000"/>
                  </a:schemeClr>
                </a:solidFill>
              </a:rPr>
              <a:t>Индивидуально-психологические защитные факторы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u="sng" dirty="0" smtClean="0"/>
              <a:t>Эмоциональная сфера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эмоциональная устойчивость;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способность к отсроченной разрядке напряжения;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способность контролировать аффект;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сформированность чувства преданности и близости;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высокий уровень </a:t>
            </a:r>
            <a:r>
              <a:rPr lang="ru-RU" dirty="0" err="1" smtClean="0"/>
              <a:t>эмпатии</a:t>
            </a:r>
            <a:r>
              <a:rPr lang="ru-RU" dirty="0" smtClean="0"/>
              <a:t>;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ru-RU" dirty="0" smtClean="0"/>
              <a:t>здоровое </a:t>
            </a:r>
            <a:r>
              <a:rPr lang="ru-RU" dirty="0"/>
              <a:t>и развитое чувство юмора</a:t>
            </a:r>
            <a:r>
              <a:rPr lang="ru-RU" dirty="0" smtClean="0"/>
              <a:t>.</a:t>
            </a:r>
          </a:p>
          <a:p>
            <a:pPr marL="365760" indent="-283464" fontAlgn="auto">
              <a:spcAft>
                <a:spcPts val="0"/>
              </a:spcAft>
              <a:buFontTx/>
              <a:buChar char="-"/>
              <a:defRPr/>
            </a:pPr>
            <a:r>
              <a:rPr lang="ru-RU" u="sng" dirty="0" smtClean="0"/>
              <a:t>Когнитивная сфера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осведомленность о негативных последствиях употребления ПАВ;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- развитые ресурсы когнитивной сферы;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высокий созидательный потенциал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satMod val="130000"/>
                  </a:schemeClr>
                </a:solidFill>
              </a:rPr>
              <a:t>Индивидуально-психологические защитные факторы</a:t>
            </a:r>
            <a:br>
              <a:rPr lang="ru-RU" sz="3200" b="1" dirty="0">
                <a:solidFill>
                  <a:schemeClr val="tx2">
                    <a:satMod val="130000"/>
                  </a:schemeClr>
                </a:solidFill>
              </a:rPr>
            </a:b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341438"/>
            <a:ext cx="7499350" cy="4906962"/>
          </a:xfrm>
        </p:spPr>
        <p:txBody>
          <a:bodyPr>
            <a:normAutofit/>
          </a:bodyPr>
          <a:lstStyle/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u="sng" smtClean="0"/>
              <a:t>Духовная сфера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твердые моральные принципы и убеждения;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сформированная позиция по отношению к любви, жизни, вере, духовности;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убеждения и нравственные ценности, совпадающие с принятыми в социальной группе;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ценности культурных традиций;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позитивная «Я-концепция»;</a:t>
            </a:r>
          </a:p>
          <a:p>
            <a:pPr marL="80963" indent="0">
              <a:lnSpc>
                <a:spcPct val="80000"/>
              </a:lnSpc>
              <a:buFont typeface="Wingdings 2" pitchFamily="18" charset="2"/>
              <a:buNone/>
            </a:pPr>
            <a:r>
              <a:rPr lang="ru-RU" sz="3000" smtClean="0"/>
              <a:t>- адекватная самооценка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Защитные факторы проявляющиеся в среде сверстников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>
              <a:buFont typeface="Wingdings 2" pitchFamily="18" charset="2"/>
              <a:buNone/>
            </a:pPr>
            <a:r>
              <a:rPr lang="ru-RU" smtClean="0"/>
              <a:t>- улучшение социально-значимых способностей (коммуникабельность, активность);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mtClean="0"/>
              <a:t>– позитивные отношения со сверстниками;</a:t>
            </a:r>
          </a:p>
          <a:p>
            <a:pPr marL="80963" indent="0">
              <a:buFont typeface="Wingdings 2" pitchFamily="18" charset="2"/>
              <a:buNone/>
            </a:pPr>
            <a:r>
              <a:rPr lang="ru-RU" smtClean="0"/>
              <a:t>– негативное отношение к употреблению ПАВ в группе значимых сверстников.</a:t>
            </a:r>
          </a:p>
          <a:p>
            <a:pPr marL="80963" indent="0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Макросоциальные защитные факторы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/>
              <a:t>– </a:t>
            </a:r>
            <a:r>
              <a:rPr lang="ru-RU" sz="3300" dirty="0" smtClean="0"/>
              <a:t>развитость </a:t>
            </a:r>
            <a:r>
              <a:rPr lang="ru-RU" sz="3300" dirty="0"/>
              <a:t>системы </a:t>
            </a:r>
            <a:r>
              <a:rPr lang="ru-RU" sz="3300" dirty="0" smtClean="0"/>
              <a:t>комплексной психолого-педагогической, медицинской и социальной помощи несовершеннолетним и молодежи;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/>
              <a:t>– совершенствование законодательной базы в отношении потребления ПАВ несовершеннолетними;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/>
              <a:t>– усиление </a:t>
            </a:r>
            <a:r>
              <a:rPr lang="ru-RU" sz="3300" dirty="0"/>
              <a:t>активных действий региональной </a:t>
            </a:r>
            <a:r>
              <a:rPr lang="ru-RU" sz="3300" dirty="0" smtClean="0"/>
              <a:t>общественности;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/>
              <a:t>– </a:t>
            </a:r>
            <a:r>
              <a:rPr lang="ru-RU" sz="3300" dirty="0" smtClean="0"/>
              <a:t>развитие </a:t>
            </a:r>
            <a:r>
              <a:rPr lang="ru-RU" sz="3300" dirty="0"/>
              <a:t>системы дополнительного </a:t>
            </a:r>
            <a:r>
              <a:rPr lang="ru-RU" sz="3300" dirty="0" smtClean="0"/>
              <a:t>образования;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/>
              <a:t>–развитие </a:t>
            </a:r>
            <a:r>
              <a:rPr lang="ru-RU" sz="3300" dirty="0"/>
              <a:t>сети игровых и спортивных </a:t>
            </a:r>
            <a:r>
              <a:rPr lang="ru-RU" sz="3300" dirty="0" smtClean="0"/>
              <a:t>площадок.</a:t>
            </a:r>
            <a:endParaRPr lang="ru-RU" sz="33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0668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100" b="1" dirty="0" smtClean="0">
                <a:solidFill>
                  <a:schemeClr val="tx2">
                    <a:satMod val="130000"/>
                  </a:schemeClr>
                </a:solidFill>
              </a:rPr>
              <a:t>Факторы </a:t>
            </a:r>
            <a:r>
              <a:rPr lang="ru-RU" sz="3100" b="1" dirty="0">
                <a:solidFill>
                  <a:schemeClr val="tx2">
                    <a:satMod val="130000"/>
                  </a:schemeClr>
                </a:solidFill>
              </a:rPr>
              <a:t>защиты, проявляющиеся в образовательной организации: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</a:t>
            </a:r>
            <a:r>
              <a:rPr lang="ru-RU" dirty="0"/>
              <a:t>повышение общего качества обучения, усиление связи обучающихся со школой;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успешное участие в общественных мероприятиях;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поощрение, вознаграждение за хорошее поведение, успехи в учебе, мероприятиях</a:t>
            </a:r>
            <a:r>
              <a:rPr lang="ru-RU" dirty="0" smtClean="0"/>
              <a:t>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– </a:t>
            </a:r>
            <a:r>
              <a:rPr lang="ru-RU" dirty="0"/>
              <a:t>негативное отношение к употреблению ПАВ, понимание последствий употребления;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– сформированное неодобрительное отношение к употреблению ПАВ своими друзьями, знакомыми, </a:t>
            </a:r>
            <a:r>
              <a:rPr lang="ru-RU" dirty="0" smtClean="0"/>
              <a:t>сверстниками;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</a:t>
            </a:r>
            <a:r>
              <a:rPr lang="ru-RU" dirty="0"/>
              <a:t>–  повышение квалификации педагогов и администрации по вопросам профилактики употребления ПАВ</a:t>
            </a:r>
            <a:r>
              <a:rPr lang="ru-RU" dirty="0" smtClean="0"/>
              <a:t>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– </a:t>
            </a:r>
            <a:r>
              <a:rPr lang="ru-RU" dirty="0" smtClean="0"/>
              <a:t>развитие волонтерского движения;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– </a:t>
            </a:r>
            <a:r>
              <a:rPr lang="ru-RU" dirty="0" smtClean="0"/>
              <a:t> функционирование служб медиации в образовательных организациях.</a:t>
            </a: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/>
            <a:r>
              <a:rPr lang="ru-RU" sz="2400" b="1" smtClean="0">
                <a:effectLst/>
              </a:rPr>
              <a:t>Основные направления работы с подростками «группы риска» по незаконному употреблению наркотических средств и психотропных веществ</a:t>
            </a:r>
          </a:p>
        </p:txBody>
      </p:sp>
      <p:sp>
        <p:nvSpPr>
          <p:cNvPr id="471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/>
              <a:t>Деятельность педагогического коллектива:</a:t>
            </a:r>
          </a:p>
          <a:p>
            <a:pPr algn="ctr"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выявление учащихся, склонных к нарушению дисциплины, антисоциальным нормам поведения, правонарушениям;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определение причин отклонений в поведении и нравственном развитии, а так же индивидуальных психологических особенностей личности у выявленных подростков;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составление плана педагогической коррекции личности и устранения причин её нравственной деформации, отклонений в поведении (определение целей педагогического воздействия, его средств, главных звеньев, этапов, исполнителей);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изменение характера личных отношений подростков со сверстниками и взрослыми;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1258888" y="981075"/>
            <a:ext cx="7499350" cy="48006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/>
              <a:t>– вовлечение учащихся в различные виды положительно-активной социальной деятельности и обеспечение успеха в ней;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/>
              <a:t>– изменение условий семейного воспитания (исходя из возможностей образовательного учреждения) с использованием для этой цели служб и ведомств системы профилактики;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800" smtClean="0"/>
              <a:t>– расширять знания о роли семьи в профилактике безнадзорности, правонарушений и злоупотребления психоактивными веществами среди подростков.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8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type="body"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b="1" i="1" smtClean="0"/>
              <a:t>Индивидуально-профилактическая работа с подростками: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000" smtClean="0"/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­– найти контакт с подростком, установить с ним доверительные отношения;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посещать на дому с целью контроля над условиями их семейного воспитания, организацией свободного времени, занятость в каникулярное время, подготовкой к урокам;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изучать особенности личности подростков, проводить занятия по коррекции их поведения, обучение навыкам общения;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посещать уроки с целью выяснения уровня подготовки подростков к занятиям, оказание помощи в ликвидации пробелов в знаниях;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вовлекать подростков в общественно-значимую деятельность, объединения дополнительного образования;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000" smtClean="0"/>
              <a:t>– путем наблюдения социометрических изменений установить положение обучающегося в классном коллективе, характер взаимопонимания с ним, наметить пути и способы улучшений;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2">
                    <a:satMod val="130000"/>
                  </a:schemeClr>
                </a:solidFill>
              </a:rPr>
              <a:t>КОНЦЕПЦИЯ ПРОФИЛАКТИКИ УПОТРЕБЛЕНИЯ  ПСИХОАКТИВНЫХ ВЕЩЕСТВ В ОБРАЗОВАТЕЛЬНОЙ СРЕДЕ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196975"/>
            <a:ext cx="7499350" cy="5545138"/>
          </a:xfrm>
        </p:spPr>
        <p:txBody>
          <a:bodyPr>
            <a:normAutofit fontScale="55000" lnSpcReduction="20000"/>
          </a:bodyPr>
          <a:lstStyle/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/>
              <a:t>Утверждена Министерством образования и науки Российской Федерации</a:t>
            </a:r>
            <a:endParaRPr lang="ru-RU" sz="2900" dirty="0"/>
          </a:p>
          <a:p>
            <a:pPr marL="82296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900" b="1" dirty="0"/>
              <a:t>05 сентября 2011 </a:t>
            </a:r>
            <a:r>
              <a:rPr lang="ru-RU" sz="2900" b="1" dirty="0" smtClean="0"/>
              <a:t>г.</a:t>
            </a:r>
            <a:r>
              <a:rPr lang="ru-RU" sz="2900" dirty="0" smtClean="0"/>
              <a:t> </a:t>
            </a:r>
            <a:r>
              <a:rPr lang="ru-RU" sz="2900" b="1" dirty="0" smtClean="0"/>
              <a:t>Рекомендована </a:t>
            </a:r>
            <a:r>
              <a:rPr lang="ru-RU" sz="2900" b="1" dirty="0"/>
              <a:t>Государственным антинаркотическим </a:t>
            </a:r>
            <a:r>
              <a:rPr lang="ru-RU" sz="2900" b="1" dirty="0" smtClean="0"/>
              <a:t>комитетом</a:t>
            </a:r>
            <a:r>
              <a:rPr lang="ru-RU" sz="2900" dirty="0" smtClean="0"/>
              <a:t> </a:t>
            </a:r>
            <a:r>
              <a:rPr lang="ru-RU" sz="2900" b="1" dirty="0" smtClean="0"/>
              <a:t>(протокол </a:t>
            </a:r>
            <a:r>
              <a:rPr lang="ru-RU" sz="2900" b="1" dirty="0"/>
              <a:t>№13 от 28 сентября 2011 г.)</a:t>
            </a:r>
            <a:endParaRPr lang="ru-RU" sz="29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Группа </a:t>
            </a:r>
            <a:r>
              <a:rPr lang="ru-RU" b="1" dirty="0"/>
              <a:t>риска злоупотребления психоактивными веществами </a:t>
            </a:r>
            <a:r>
              <a:rPr lang="ru-RU" dirty="0"/>
              <a:t>– группа детей, подростков и молодежи, выделенная на основании набора социально-демографических, личностных, психологических и </a:t>
            </a:r>
            <a:r>
              <a:rPr lang="ru-RU" dirty="0" err="1"/>
              <a:t>сомато</a:t>
            </a:r>
            <a:r>
              <a:rPr lang="ru-RU" dirty="0"/>
              <a:t>-физических признаков, характеризующаяся установками на систематическое употребление алкоголя, наркотических средств и иных ПАВ с высокой вероятностью развития болезненных форм зависимости. Группа риска является самостоятельным объектом профилактики. </a:t>
            </a:r>
            <a:endParaRPr lang="ru-RU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 </a:t>
            </a:r>
            <a:r>
              <a:rPr lang="ru-RU" dirty="0"/>
              <a:t>ней относятся дети и молодые люди: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 лишенные родительского попечения, ведущие безнадзорный образ жизни, не имеющие постоянного места жительства;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          экспериментирующие с пробами </a:t>
            </a:r>
            <a:r>
              <a:rPr lang="ru-RU" dirty="0" err="1"/>
              <a:t>алкогольсодержащих</a:t>
            </a:r>
            <a:r>
              <a:rPr lang="ru-RU" dirty="0"/>
              <a:t> средств, наркотических веществ и различных ПАВ;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/>
              <a:t>           имеющие проблемы в возрастном психическом развитии и поведении, обусловленные отклонениями в социализации, сопровождающиеся нервно-психической неустойчивостью или сопутствующими психическими расстройствами.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type="body" idx="1"/>
          </p:nvPr>
        </p:nvSpPr>
        <p:spPr>
          <a:xfrm>
            <a:off x="1435100" y="908050"/>
            <a:ext cx="7499350" cy="534035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– изучить интересы, склонности способности учащихся «группы риска» с целью использования их в коррекционной работе;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– установить, входит ли «трудный ребёнок» в другие компании;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– привлекать детей «группы риска» к участию в культурно-массовой, спортивной работе;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 – особое внимание уделять их интересам и предпочтениям;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– организация занятий для детей «группы риска» по саморегуляции, по развитию способностей правильно выражать эмоции, по овладению способами решения конфликтов;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/>
              <a:t>– привлечение самих учащихся к укреплению правопорядка в образовательном учреждении.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type="body" idx="1"/>
          </p:nvPr>
        </p:nvSpPr>
        <p:spPr>
          <a:xfrm>
            <a:off x="1435100" y="333375"/>
            <a:ext cx="7499350" cy="591502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ru-RU" sz="2400" b="1" i="1" smtClean="0"/>
              <a:t>Работа с родителями: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просветительская работа (выпуск информационных листов, проведение бесед, дискуссий, ролевых игр, лекториев);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психокоррекционная  работа – семейное консультирование (оказание помощи семье в конфликтных ситуациях: уходит из дома; стал агрессивным, не управляемым; замечен в квартирных кражах и т.д.);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психопрофилактическая работа – приглашение специалистов (медицинских работников, инспекторов комиссии по делам несовершеннолетних и т.д.) на встречи с родителями.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привлечение родителей для совместной организации досуговой деятельности подростков;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/>
          </p:cNvSpPr>
          <p:nvPr>
            <p:ph type="body" idx="1"/>
          </p:nvPr>
        </p:nvSpPr>
        <p:spPr>
          <a:xfrm>
            <a:off x="1403350" y="620713"/>
            <a:ext cx="7499350" cy="511333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выявление особенностей взаимоотношения между родителями и детьми;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разработка основных правил семейного воспитания;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создание положительной мотивации у родителей в содействии образовательному учреждению, педагогам дополнительного образования, своему ребёнку;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всестороннее психолого-педагогическое просвещение родителей, организация работы Совета профилактики;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400" smtClean="0"/>
              <a:t>– способствовать созданию комфортных условий в семье для развития личности подростка.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913" y="1989138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Опросник Р.Б. </a:t>
            </a:r>
            <a:r>
              <a:rPr lang="ru-RU" b="1" dirty="0" err="1">
                <a:solidFill>
                  <a:schemeClr val="tx2">
                    <a:satMod val="130000"/>
                  </a:schemeClr>
                </a:solidFill>
              </a:rPr>
              <a:t>Кеттела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П</a:t>
            </a:r>
            <a:r>
              <a:rPr lang="ru-RU" dirty="0" smtClean="0"/>
              <a:t>редставляет </a:t>
            </a:r>
            <a:r>
              <a:rPr lang="ru-RU" dirty="0"/>
              <a:t>собой анкетный метод оценки индивидуально-психологических особенностей личности: особенности характера, склонности и </a:t>
            </a:r>
            <a:r>
              <a:rPr lang="ru-RU" dirty="0" smtClean="0"/>
              <a:t>интересы и т.п..</a:t>
            </a:r>
            <a:endParaRPr lang="ru-RU" dirty="0"/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Согласно данной методике, для выявления обучающихся «группы риска» по незаконному употреблению наркотических средств и психотропных веществ используются следующие факторы: 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степень эмоциональной устойчивости;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степень принятия моральных норм;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 степень неискренности;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степень самоконтроля.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При этом решающее значение принадлежит фактору </a:t>
            </a:r>
            <a:r>
              <a:rPr lang="ru-RU" b="1" dirty="0"/>
              <a:t>«степень принятия моральных норм».</a:t>
            </a:r>
          </a:p>
          <a:p>
            <a:pPr marL="82296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Его низкие показатели в сочетании с низкими показателями любых из двух оставшихся факторов и высоким показателем «неискренности», является основанием для отнесения респондента к «группе риска» и дает возможность сделать вывод о наличии у него склонности к отклоняющемуся поведению.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по опроснику </a:t>
            </a:r>
            <a:r>
              <a:rPr lang="ru-RU" sz="3600" b="1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Р.Б</a:t>
            </a:r>
            <a:r>
              <a:rPr lang="ru-RU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600" b="1" dirty="0" err="1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Кеттела</a:t>
            </a:r>
            <a:r>
              <a:rPr lang="ru-RU" sz="3600" b="1" dirty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  <a:t/>
            </a:r>
            <a:br>
              <a:rPr lang="ru-RU" dirty="0">
                <a:solidFill>
                  <a:schemeClr val="tx2">
                    <a:satMod val="130000"/>
                  </a:schemeClr>
                </a:solidFill>
                <a:effectLst/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187450" y="1341438"/>
          <a:ext cx="7634288" cy="4078860"/>
        </p:xfrm>
        <a:graphic>
          <a:graphicData uri="http://schemas.openxmlformats.org/drawingml/2006/table">
            <a:tbl>
              <a:tblPr/>
              <a:tblGrid>
                <a:gridCol w="2373313"/>
                <a:gridCol w="1752600"/>
                <a:gridCol w="1754187"/>
                <a:gridCol w="1754188"/>
              </a:tblGrid>
              <a:tr h="1871663">
                <a:tc rowSpan="2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rgbClr val="C0654C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Количество обучающихся, прошедших тестирование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5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Всего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Анкет в группе риска</a:t>
                      </a:r>
                    </a:p>
                  </a:txBody>
                  <a:tcPr marL="67965" marR="679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rbel" pitchFamily="34" charset="0"/>
                          <a:cs typeface="Arial" charset="0"/>
                        </a:rPr>
                        <a:t>ГР(%)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735013">
                <a:tc>
                  <a:txBody>
                    <a:bodyPr/>
                    <a:lstStyle/>
                    <a:p>
                      <a:pPr marL="0" marR="0" lvl="0" indent="449263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rbel" pitchFamily="34" charset="0"/>
                          <a:cs typeface="Arial" charset="0"/>
                        </a:rPr>
                        <a:t>Итого 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918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227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49263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Arial" charset="0"/>
                        </a:rPr>
                        <a:t>25%</a:t>
                      </a:r>
                      <a:endParaRPr kumimoji="0" lang="ru-RU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965" marR="67965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satMod val="130000"/>
                  </a:schemeClr>
                </a:solidFill>
              </a:rPr>
              <a:t>Анкета В.Г. Латышева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100" y="1341438"/>
            <a:ext cx="7499350" cy="4906962"/>
          </a:xfrm>
        </p:spPr>
        <p:txBody>
          <a:bodyPr>
            <a:normAutofit fontScale="6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/>
              <a:t>Н</a:t>
            </a:r>
            <a:r>
              <a:rPr lang="ru-RU" b="1" dirty="0" smtClean="0"/>
              <a:t>аправлена </a:t>
            </a:r>
            <a:r>
              <a:rPr lang="ru-RU" b="1" dirty="0"/>
              <a:t>на </a:t>
            </a:r>
            <a:r>
              <a:rPr lang="ru-RU" dirty="0"/>
              <a:t>выявление совокупности факторов риска влияющих на вероятность приобщения человека к сфере потребления наркотиков и связанных с этим проблем. Данная анкета позволяет показать за счет каких именно факторов в конкретной территории наиболее существенно повышается риск злоупотребления психоактивными веществами, то есть позволяет провести исходную оценку ситуации. Определение факторов риска наркомании позволяет снизить или вовсе исключить их активность, снизить уровень распространения и тяжесть последствий наркомании. </a:t>
            </a:r>
            <a:endParaRPr lang="ru-RU" dirty="0" smtClean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В качестве факторов риска и защиты представлены: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 Личные факторы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Семейные факторы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Среда сверстников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</a:t>
            </a:r>
            <a:r>
              <a:rPr lang="ru-RU" dirty="0" err="1"/>
              <a:t>Общесоциальные</a:t>
            </a:r>
            <a:r>
              <a:rPr lang="ru-RU" dirty="0"/>
              <a:t> факторы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- «Школьные» факторы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130000"/>
                  </a:schemeClr>
                </a:solidFill>
              </a:rPr>
              <a:t>Результаты по анкете В.Г. Латышева</a:t>
            </a:r>
            <a:endParaRPr lang="ru-RU" sz="32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042988" y="1844675"/>
          <a:ext cx="7776863" cy="35010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9839"/>
                <a:gridCol w="830732"/>
                <a:gridCol w="848039"/>
                <a:gridCol w="699199"/>
                <a:gridCol w="673238"/>
                <a:gridCol w="830732"/>
                <a:gridCol w="866212"/>
                <a:gridCol w="795253"/>
                <a:gridCol w="773619"/>
              </a:tblGrid>
              <a:tr h="482740"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Количество учащихся принявших участие в тестировании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ГРУППА РИСКА</a:t>
                      </a:r>
                      <a:endParaRPr lang="ru-RU" sz="1600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Без риска (анкет, шт.)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ГРУППА РИСКА %</a:t>
                      </a:r>
                    </a:p>
                    <a:p>
                      <a:endParaRPr lang="ru-RU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25400" marR="25400" marT="25400" marB="254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Без риска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/>
                </a:tc>
              </a:tr>
              <a:tr h="15334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Высокий риск (анкет, шт.)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Средний риск (анкет, шт.)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Низкий риск (анкет, шт.)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% Высокий риск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% Средний риск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</a:rPr>
                        <a:t>% Низкий риск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400" marR="25400" marT="25400" marB="2540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8152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1949</a:t>
                      </a:r>
                      <a:endParaRPr lang="ru-RU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277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983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675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0.77%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14.19%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50.43%</a:t>
                      </a:r>
                      <a:endParaRPr lang="ru-RU" sz="16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34.61%</a:t>
                      </a:r>
                      <a:endParaRPr lang="ru-RU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25400" marR="25400" marT="25400" marB="254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Семейные факторы риска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873658"/>
              </p:ext>
            </p:extLst>
          </p:nvPr>
        </p:nvGraphicFramePr>
        <p:xfrm>
          <a:off x="1331913" y="1628775"/>
          <a:ext cx="7499352" cy="2136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ГРУППА РИСКА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НЕТ РИСКА</a:t>
                      </a:r>
                      <a:endParaRPr lang="ru-RU" sz="2400" dirty="0"/>
                    </a:p>
                  </a:txBody>
                  <a:tcPr/>
                </a:tc>
              </a:tr>
              <a:tr h="60224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Высокий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Средний риск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Низкий</a:t>
                      </a:r>
                    </a:p>
                    <a:p>
                      <a:pPr algn="ctr"/>
                      <a:r>
                        <a:rPr lang="ru-RU" sz="2400" dirty="0" smtClean="0"/>
                        <a:t> риск</a:t>
                      </a:r>
                      <a:endParaRPr lang="ru-RU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1,0%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21,5%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55,2%</a:t>
                      </a:r>
                      <a:endParaRPr lang="ru-RU" sz="28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Arial"/>
                          <a:ea typeface="Times New Roman"/>
                        </a:rPr>
                        <a:t>22,3%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2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satMod val="130000"/>
                  </a:schemeClr>
                </a:solidFill>
              </a:rPr>
              <a:t>Семейными факторами риска являются</a:t>
            </a:r>
            <a:r>
              <a:rPr lang="ru-RU" sz="3200" dirty="0" smtClean="0">
                <a:solidFill>
                  <a:schemeClr val="tx2">
                    <a:satMod val="130000"/>
                  </a:schemeClr>
                </a:solidFill>
              </a:rPr>
              <a:t>:</a:t>
            </a:r>
            <a:endParaRPr lang="ru-RU" sz="3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8888" y="1412875"/>
            <a:ext cx="7675562" cy="4968875"/>
          </a:xfrm>
        </p:spPr>
        <p:txBody>
          <a:bodyPr>
            <a:normAutofit fontScale="92500" lnSpcReduction="20000"/>
          </a:bodyPr>
          <a:lstStyle/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несоблюдение членами семьи социальных норм и правил;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неправильные воспитательные стили: </a:t>
            </a:r>
            <a:r>
              <a:rPr lang="ru-RU" sz="2600" dirty="0" err="1"/>
              <a:t>гиперопека</a:t>
            </a:r>
            <a:r>
              <a:rPr lang="ru-RU" sz="2600" dirty="0"/>
              <a:t>, </a:t>
            </a:r>
            <a:r>
              <a:rPr lang="ru-RU" sz="2600" dirty="0" err="1"/>
              <a:t>гипоопека</a:t>
            </a:r>
            <a:r>
              <a:rPr lang="ru-RU" sz="2600" dirty="0"/>
              <a:t>, противоречивое воспитание (отсутствие устойчивой системы наказаний и поощрений), завышенные требования родителей (чаще матери) к ребенку;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</a:t>
            </a:r>
            <a:r>
              <a:rPr lang="ru-RU" sz="2600" dirty="0" smtClean="0"/>
              <a:t>развод родителей, воспитание </a:t>
            </a:r>
            <a:r>
              <a:rPr lang="ru-RU" sz="2600" dirty="0"/>
              <a:t>одним родителем (в неполной семье</a:t>
            </a:r>
            <a:r>
              <a:rPr lang="ru-RU" sz="2600" dirty="0" smtClean="0"/>
              <a:t>);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</a:t>
            </a:r>
            <a:r>
              <a:rPr lang="ru-RU" sz="2600" dirty="0" smtClean="0"/>
              <a:t>неблагоприятная </a:t>
            </a:r>
            <a:r>
              <a:rPr lang="ru-RU" sz="2600" dirty="0"/>
              <a:t>семейная атмосфера, особенно если родители злоупотребляют </a:t>
            </a:r>
            <a:r>
              <a:rPr lang="ru-RU" sz="2600" dirty="0" smtClean="0"/>
              <a:t>наркотиками, алкоголем </a:t>
            </a:r>
            <a:r>
              <a:rPr lang="ru-RU" sz="2600" dirty="0"/>
              <a:t>или страдают от психических заболеваний;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наличие хронических семейных конфликтов;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постоянная занятость </a:t>
            </a:r>
            <a:r>
              <a:rPr lang="ru-RU" sz="2600" dirty="0" smtClean="0"/>
              <a:t>родителей;</a:t>
            </a:r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dirty="0"/>
              <a:t>– </a:t>
            </a:r>
            <a:r>
              <a:rPr lang="ru-RU" sz="2600" dirty="0" smtClean="0"/>
              <a:t> утрата </a:t>
            </a:r>
            <a:r>
              <a:rPr lang="ru-RU" sz="2600" dirty="0"/>
              <a:t>или болезнь одного из родителей </a:t>
            </a:r>
            <a:r>
              <a:rPr lang="ru-RU" sz="2600" dirty="0" smtClean="0"/>
              <a:t>.</a:t>
            </a:r>
            <a:endParaRPr lang="ru-RU" sz="2600" dirty="0"/>
          </a:p>
          <a:p>
            <a:pPr marL="82296" indent="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496</TotalTime>
  <Words>1940</Words>
  <Application>Microsoft Office PowerPoint</Application>
  <PresentationFormat>Экран (4:3)</PresentationFormat>
  <Paragraphs>270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Анализ результатов полученных в ходе социально-психологического тестирования обучающихся в общеобразовательных и профессиональных организациях Свердловской области в рамках «пилотного» проекта</vt:lpstr>
      <vt:lpstr>Презентация PowerPoint</vt:lpstr>
      <vt:lpstr>КОНЦЕПЦИЯ ПРОФИЛАКТИКИ УПОТРЕБЛЕНИЯ  ПСИХОАКТИВНЫХ ВЕЩЕСТВ В ОБРАЗОВАТЕЛЬНОЙ СРЕДЕ</vt:lpstr>
      <vt:lpstr>Опросник Р.Б. Кеттела </vt:lpstr>
      <vt:lpstr>Результаты по опроснику Р.Б. Кеттела  </vt:lpstr>
      <vt:lpstr>Анкета В.Г. Латышева </vt:lpstr>
      <vt:lpstr>Результаты по анкете В.Г. Латышева</vt:lpstr>
      <vt:lpstr>Семейные факторы риска</vt:lpstr>
      <vt:lpstr>Семейными факторами риска являются:</vt:lpstr>
      <vt:lpstr>Индивидуальные факторы риска</vt:lpstr>
      <vt:lpstr>Индивидуальными факторами риска являются:</vt:lpstr>
      <vt:lpstr>Индивидуальными факторами риска являются:</vt:lpstr>
      <vt:lpstr>Социальные факторы риска:  окружение сверстников</vt:lpstr>
      <vt:lpstr>Социальными факторами риска (взаимоотношения со сверстниками) являются:</vt:lpstr>
      <vt:lpstr>Социальные факторы риска: макросоциальная среда</vt:lpstr>
      <vt:lpstr>Социальными факторами риска (макросоциальная среда) являются:</vt:lpstr>
      <vt:lpstr>Социальные факторы риска:  школьная среда (образовательного учреждения)</vt:lpstr>
      <vt:lpstr>Социальными факторами риска (школьная среда) являются:</vt:lpstr>
      <vt:lpstr>Защитные факторы</vt:lpstr>
      <vt:lpstr>Семейные защитные факторы</vt:lpstr>
      <vt:lpstr>Индивидуально-психологические защитные факторы</vt:lpstr>
      <vt:lpstr>Индивидуально-психологические защитные факторы</vt:lpstr>
      <vt:lpstr>Индивидуально-психологические защитные факторы </vt:lpstr>
      <vt:lpstr>Защитные факторы проявляющиеся в среде сверстников</vt:lpstr>
      <vt:lpstr>Макросоциальные защитные факторы</vt:lpstr>
      <vt:lpstr> Факторы защиты, проявляющиеся в образовательной организации: </vt:lpstr>
      <vt:lpstr>Основные направления работы с подростками «группы риска» по незаконному употреблению наркотических средств и психотропных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социально-психологического тестирования</dc:title>
  <dc:creator>Специалист</dc:creator>
  <cp:lastModifiedBy>Специалист</cp:lastModifiedBy>
  <cp:revision>50</cp:revision>
  <dcterms:created xsi:type="dcterms:W3CDTF">2014-05-21T03:11:20Z</dcterms:created>
  <dcterms:modified xsi:type="dcterms:W3CDTF">2014-05-23T02:56:46Z</dcterms:modified>
</cp:coreProperties>
</file>