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82" autoAdjust="0"/>
    <p:restoredTop sz="94660"/>
  </p:normalViewPr>
  <p:slideViewPr>
    <p:cSldViewPr>
      <p:cViewPr varScale="1">
        <p:scale>
          <a:sx n="63" d="100"/>
          <a:sy n="63" d="100"/>
        </p:scale>
        <p:origin x="-135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Красивая и удобная</c:v>
                </c:pt>
                <c:pt idx="1">
                  <c:v>Выбор родителей</c:v>
                </c:pt>
                <c:pt idx="2">
                  <c:v>Чувствуют принадлежность к школьному обществу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0.84000000000000064</c:v>
                </c:pt>
                <c:pt idx="1">
                  <c:v>6.0000000000000109E-2</c:v>
                </c:pt>
                <c:pt idx="2">
                  <c:v>0.1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1-4 классы</c:v>
                </c:pt>
              </c:strCache>
            </c:strRef>
          </c:tx>
          <c:spPr>
            <a:solidFill>
              <a:srgbClr val="FFFF00"/>
            </a:solidFill>
          </c:spPr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 formatCode="0%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5-11 классы</c:v>
                </c:pt>
              </c:strCache>
            </c:strRef>
          </c:tx>
          <c:spPr>
            <a:solidFill>
              <a:srgbClr val="FF0000"/>
            </a:solidFill>
          </c:spPr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 formatCode="0%">
                  <c:v>0.51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</c:numRef>
          </c:val>
        </c:ser>
        <c:shape val="cone"/>
        <c:axId val="185365632"/>
        <c:axId val="185367168"/>
        <c:axId val="159980608"/>
      </c:bar3DChart>
      <c:catAx>
        <c:axId val="185365632"/>
        <c:scaling>
          <c:orientation val="minMax"/>
        </c:scaling>
        <c:axPos val="b"/>
        <c:numFmt formatCode="General" sourceLinked="1"/>
        <c:tickLblPos val="nextTo"/>
        <c:crossAx val="185367168"/>
        <c:crosses val="autoZero"/>
        <c:auto val="1"/>
        <c:lblAlgn val="ctr"/>
        <c:lblOffset val="100"/>
      </c:catAx>
      <c:valAx>
        <c:axId val="185367168"/>
        <c:scaling>
          <c:orientation val="minMax"/>
        </c:scaling>
        <c:axPos val="l"/>
        <c:majorGridlines/>
        <c:numFmt formatCode="0%" sourceLinked="1"/>
        <c:tickLblPos val="nextTo"/>
        <c:crossAx val="185365632"/>
        <c:crosses val="autoZero"/>
        <c:crossBetween val="between"/>
      </c:valAx>
      <c:serAx>
        <c:axId val="159980608"/>
        <c:scaling>
          <c:orientation val="minMax"/>
        </c:scaling>
        <c:axPos val="b"/>
        <c:tickLblPos val="nextTo"/>
        <c:crossAx val="185367168"/>
        <c:crosses val="autoZero"/>
      </c:serAx>
    </c:plotArea>
    <c:legend>
      <c:legendPos val="r"/>
      <c:layout>
        <c:manualLayout>
          <c:xMode val="edge"/>
          <c:yMode val="edge"/>
          <c:x val="0.83816285117138123"/>
          <c:y val="0.45053670357815645"/>
          <c:w val="0.15257788956935944"/>
          <c:h val="0.27570668953915245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Не хочу вягледеть "как все"</c:v>
                </c:pt>
                <c:pt idx="1">
                  <c:v>Форма неудобна и непривлекательна</c:v>
                </c:pt>
                <c:pt idx="2">
                  <c:v>Форма не влияет на результаты учебы и отношения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0.13</c:v>
                </c:pt>
                <c:pt idx="1">
                  <c:v>0.32000000000000073</c:v>
                </c:pt>
                <c:pt idx="2">
                  <c:v>0.55000000000000004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8AF3B13-3E57-45A0-8484-F3EA32F0B577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BFFF109-671D-4D02-AE08-5B5DAE7569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AF3B13-3E57-45A0-8484-F3EA32F0B577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FFF109-671D-4D02-AE08-5B5DAE7569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AF3B13-3E57-45A0-8484-F3EA32F0B577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FFF109-671D-4D02-AE08-5B5DAE7569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AF3B13-3E57-45A0-8484-F3EA32F0B577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FFF109-671D-4D02-AE08-5B5DAE7569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8AF3B13-3E57-45A0-8484-F3EA32F0B577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BFFF109-671D-4D02-AE08-5B5DAE7569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AF3B13-3E57-45A0-8484-F3EA32F0B577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BFFF109-671D-4D02-AE08-5B5DAE7569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AF3B13-3E57-45A0-8484-F3EA32F0B577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BFFF109-671D-4D02-AE08-5B5DAE7569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AF3B13-3E57-45A0-8484-F3EA32F0B577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FFF109-671D-4D02-AE08-5B5DAE7569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AF3B13-3E57-45A0-8484-F3EA32F0B577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FFF109-671D-4D02-AE08-5B5DAE7569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8AF3B13-3E57-45A0-8484-F3EA32F0B577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BFFF109-671D-4D02-AE08-5B5DAE7569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8AF3B13-3E57-45A0-8484-F3EA32F0B577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BFFF109-671D-4D02-AE08-5B5DAE7569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8AF3B13-3E57-45A0-8484-F3EA32F0B577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BFFF109-671D-4D02-AE08-5B5DAE7569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torya.ru/imagens/izdelia/forma/school_uniform-france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istorya.ru/imagens/izdelia/forma/school_uniform-germany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www.istorya.ru/imagens/izdelia/forma/school_uniform-cuba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500042"/>
            <a:ext cx="8229600" cy="2428892"/>
          </a:xfrm>
        </p:spPr>
        <p:txBody>
          <a:bodyPr>
            <a:normAutofit/>
          </a:bodyPr>
          <a:lstStyle/>
          <a:p>
            <a:r>
              <a:rPr lang="ru-RU" dirty="0" smtClean="0"/>
              <a:t>«Школьная форма:  история и современные проблемы».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6182" y="3429000"/>
            <a:ext cx="4907652" cy="2643206"/>
          </a:xfrm>
        </p:spPr>
        <p:txBody>
          <a:bodyPr/>
          <a:lstStyle/>
          <a:p>
            <a:r>
              <a:rPr lang="ru-RU" sz="2500" dirty="0" smtClean="0"/>
              <a:t>Автор: Грошева Юлия Сергеевна</a:t>
            </a:r>
          </a:p>
          <a:p>
            <a:r>
              <a:rPr lang="ru-RU" sz="2500" dirty="0" smtClean="0"/>
              <a:t>Место учебы: МБОУ СОШ №19</a:t>
            </a:r>
            <a:br>
              <a:rPr lang="ru-RU" sz="2500" dirty="0" smtClean="0"/>
            </a:br>
            <a:r>
              <a:rPr lang="ru-RU" sz="2500" dirty="0" smtClean="0"/>
              <a:t>Класс: 7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643306" y="600076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2016 г.</a:t>
            </a:r>
          </a:p>
        </p:txBody>
      </p:sp>
      <p:pic>
        <p:nvPicPr>
          <p:cNvPr id="25602" name="Picture 2" descr="http://media.nn.ru/data/blog/2015-05/594269_1431951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2643182"/>
            <a:ext cx="3665097" cy="30105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Возникновение школьной формы в России</a:t>
            </a:r>
            <a:endParaRPr lang="ru-RU" dirty="0"/>
          </a:p>
        </p:txBody>
      </p:sp>
      <p:pic>
        <p:nvPicPr>
          <p:cNvPr id="4" name="Содержимое 3" descr="http://svk-klassiki.ru/assets/images/gim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14348" y="1643050"/>
            <a:ext cx="2938125" cy="4525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svk-klassiki.ru/assets/images/gim2.jpg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714876" y="1571612"/>
            <a:ext cx="2937600" cy="452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Школьная форма в советские годы</a:t>
            </a:r>
            <a:endParaRPr lang="ru-RU" dirty="0"/>
          </a:p>
        </p:txBody>
      </p:sp>
      <p:pic>
        <p:nvPicPr>
          <p:cNvPr id="14" name="Рисунок 13" descr="ui-55e03bfc9ac184.0016645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428736"/>
            <a:ext cx="8563516" cy="5143536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Проблема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Формирования личности современного школьника посредством внешнего вида</a:t>
            </a:r>
            <a:endParaRPr lang="ru-RU" dirty="0"/>
          </a:p>
        </p:txBody>
      </p:sp>
      <p:pic>
        <p:nvPicPr>
          <p:cNvPr id="4" name="Рисунок 3" descr="garderob-shkolnika-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2928934"/>
            <a:ext cx="5215313" cy="3474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Почему носят школьную форму ученики 1-4 классов?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Нужна ли школьная форма?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253252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Почему обучающиеся не носят школьную форму?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64307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Аргументы «за»: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dirty="0" smtClean="0"/>
              <a:t>Школьная форма, как и любая форма, дисциплинирует, приводит к сплоченности, способствует выработке ощущения общности, коллективизма, общего дела и наличия общих целей.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Форма исключает (во всяком случае, ограничивает) возможность конкуренции между учениками в одежде, значительно снижает визуальную разницу между учениками из семей различного материального достатка, препятствуя расслоению по принципу «богатые/бедные».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Единый стандарт на форму, если он принимается на государственном уровне, позволяет гарантировать, что одежда школьников будет соответствовать санитарно-гигиеническим требованиям и не отразится отрицательно на их здоровье.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Если единая форма существует, её производство можно целевым образом дотировать, поддерживая невысокие цены и снимая с бедных семей часть бремени расходов на обучение детей.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60382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Аргументы «против»: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dirty="0" smtClean="0"/>
              <a:t>Форма — элемент уравнительного воспитания и обучения. 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В конвенции о правах ребенка сказано, что каждый ребёнок имеет право выражать свою индивидуальность так, как это ему угодно. Школьная форма ограничивает свободу самовыражения, является средством </a:t>
            </a:r>
            <a:r>
              <a:rPr lang="ru-RU" dirty="0" err="1" smtClean="0"/>
              <a:t>деиндивидуализации</a:t>
            </a:r>
            <a:r>
              <a:rPr lang="ru-RU" dirty="0" smtClean="0"/>
              <a:t> учеников школы.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Требование ношения формы само по себе есть форма насилия над личностью, требование строгого соблюдения формы может при желании произвольно толковаться школьными работниками и использоваться для безосновательного преследования неугодных учеников.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Форма может быть слишком дорогой для бедных семей.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Форма, предложенная исходя из доступности цены, может не устраивать по качеству семьи с достаточным уровнем доходов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Предложения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7043758" cy="4526280"/>
          </a:xfrm>
        </p:spPr>
        <p:txBody>
          <a:bodyPr/>
          <a:lstStyle/>
          <a:p>
            <a:pPr>
              <a:buNone/>
            </a:pPr>
            <a:r>
              <a:rPr lang="ru-RU" sz="2500" dirty="0" smtClean="0"/>
              <a:t>1. Введение  </a:t>
            </a:r>
            <a:r>
              <a:rPr lang="ru-RU" sz="2500" dirty="0" err="1" smtClean="0"/>
              <a:t>дресс-кода</a:t>
            </a:r>
            <a:r>
              <a:rPr lang="ru-RU" sz="2500" dirty="0" smtClean="0"/>
              <a:t> </a:t>
            </a:r>
          </a:p>
          <a:p>
            <a:pPr>
              <a:buNone/>
            </a:pPr>
            <a:r>
              <a:rPr lang="ru-RU" sz="2500" dirty="0" smtClean="0"/>
              <a:t>2. Разработать систему мер воспитательного характера. Например, информационные акции дежурного класса, школьный модный приговор, конкурсы и соревнования между классами и т.п.</a:t>
            </a:r>
          </a:p>
          <a:p>
            <a:endParaRPr lang="ru-RU" dirty="0"/>
          </a:p>
        </p:txBody>
      </p:sp>
      <p:pic>
        <p:nvPicPr>
          <p:cNvPr id="4" name="Рисунок 3" descr="aba51184_982f_419e_9757_72ac78efd1a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3357562"/>
            <a:ext cx="3833806" cy="2959698"/>
          </a:xfrm>
          <a:prstGeom prst="rect">
            <a:avLst/>
          </a:prstGeom>
        </p:spPr>
      </p:pic>
      <p:pic>
        <p:nvPicPr>
          <p:cNvPr id="5" name="Picture 12" descr="814564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143380"/>
            <a:ext cx="3581407" cy="1982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Модный приговор</a:t>
            </a:r>
            <a:endParaRPr lang="ru-RU" dirty="0"/>
          </a:p>
        </p:txBody>
      </p:sp>
      <p:pic>
        <p:nvPicPr>
          <p:cNvPr id="5" name="Содержимое 4" descr="20160125_1240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928802"/>
            <a:ext cx="3429001" cy="4572000"/>
          </a:xfrm>
        </p:spPr>
      </p:pic>
      <p:pic>
        <p:nvPicPr>
          <p:cNvPr id="6" name="Рисунок 5" descr="20160113_0914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928802"/>
            <a:ext cx="3429024" cy="45720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8662" y="1428736"/>
            <a:ext cx="26432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/>
              <a:t>До</a:t>
            </a:r>
            <a:endParaRPr lang="ru-RU" sz="3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286380" y="1428736"/>
            <a:ext cx="21431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/>
              <a:t>После</a:t>
            </a:r>
            <a:endParaRPr lang="ru-RU" sz="3000" b="1" dirty="0"/>
          </a:p>
        </p:txBody>
      </p:sp>
    </p:spTree>
  </p:cSld>
  <p:clrMapOvr>
    <a:masterClrMapping/>
  </p:clrMapOvr>
  <p:transition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Принятие закона о школьной форме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500" dirty="0" smtClean="0"/>
              <a:t>Введение школьной формы осуществляется в соответствии с законом РФ «Об образовании» от 29 декабря 2012 года №273-ФЗ, Конвенцией о правах ребенка ст. 13-15, Типовым положением об образовательном учреждении ст. 50, Уставом школы, решением Совета школы.</a:t>
            </a:r>
            <a:endParaRPr lang="ru-RU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60113_0912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628" y="1643050"/>
            <a:ext cx="3394472" cy="4525962"/>
          </a:xfrm>
        </p:spPr>
      </p:pic>
      <p:sp>
        <p:nvSpPr>
          <p:cNvPr id="5" name="TextBox 4"/>
          <p:cNvSpPr txBox="1"/>
          <p:nvPr/>
        </p:nvSpPr>
        <p:spPr>
          <a:xfrm>
            <a:off x="5214942" y="1142984"/>
            <a:ext cx="27860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/>
              <a:t>После</a:t>
            </a:r>
            <a:endParaRPr lang="ru-RU" sz="3000" b="1" dirty="0"/>
          </a:p>
        </p:txBody>
      </p:sp>
      <p:pic>
        <p:nvPicPr>
          <p:cNvPr id="6" name="Рисунок 5" descr="20160126_081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1643050"/>
            <a:ext cx="3393900" cy="4525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00166" y="1142984"/>
            <a:ext cx="20717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/>
              <a:t>До</a:t>
            </a:r>
            <a:endParaRPr lang="ru-RU" sz="3000" b="1" dirty="0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4348" y="1285860"/>
            <a:ext cx="30718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/>
              <a:t>До</a:t>
            </a:r>
            <a:endParaRPr lang="ru-RU" sz="3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86380" y="1285860"/>
            <a:ext cx="25003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/>
              <a:t>После</a:t>
            </a:r>
            <a:endParaRPr lang="ru-RU" sz="3000" b="1" dirty="0"/>
          </a:p>
        </p:txBody>
      </p:sp>
      <p:pic>
        <p:nvPicPr>
          <p:cNvPr id="9" name="Содержимое 8" descr="20160127_1237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48698" y="2351576"/>
            <a:ext cx="4525200" cy="3393900"/>
          </a:xfrm>
        </p:spPr>
      </p:pic>
      <p:pic>
        <p:nvPicPr>
          <p:cNvPr id="10" name="Рисунок 9" descr="20160127_1234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220664" y="2351576"/>
            <a:ext cx="4525200" cy="3393900"/>
          </a:xfrm>
          <a:prstGeom prst="rect">
            <a:avLst/>
          </a:prstGeom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Результат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Привлечение  внимания к проблеме внешнего вида  способствовало формированию положительного отношения  к школьной форме у части обучающихся.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Ученики нашей школы</a:t>
            </a:r>
            <a:endParaRPr lang="ru-RU" dirty="0"/>
          </a:p>
        </p:txBody>
      </p:sp>
      <p:pic>
        <p:nvPicPr>
          <p:cNvPr id="4" name="Содержимое 3" descr="20160125_1255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46238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Школьная форма - это…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6237"/>
            <a:ext cx="4071966" cy="452628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  </a:t>
            </a:r>
            <a:r>
              <a:rPr lang="ru-RU" sz="2800" b="1" dirty="0" smtClean="0"/>
              <a:t>Школьная форма — это обязательная повседневная форма одежды для учеников во время их нахождения в школе и на официальных школьных мероприятиях вне школы.</a:t>
            </a:r>
            <a:endParaRPr lang="ru-RU" sz="2500" b="1" dirty="0"/>
          </a:p>
        </p:txBody>
      </p:sp>
      <p:pic>
        <p:nvPicPr>
          <p:cNvPr id="4" name="Рисунок 3" descr="shkoljnaya_for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1857364"/>
            <a:ext cx="4282232" cy="3714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958095"/>
          </a:xfrm>
        </p:spPr>
        <p:txBody>
          <a:bodyPr/>
          <a:lstStyle/>
          <a:p>
            <a:r>
              <a:rPr lang="ru-RU" dirty="0" smtClean="0"/>
              <a:t>Объект исследования – школьная форма.</a:t>
            </a:r>
          </a:p>
          <a:p>
            <a:r>
              <a:rPr lang="ru-RU" dirty="0" smtClean="0"/>
              <a:t>Предмет исследования – проблемы в отношении к школьной форме в МБОУ СОШ №19.</a:t>
            </a:r>
          </a:p>
          <a:p>
            <a:r>
              <a:rPr lang="ru-RU" dirty="0" smtClean="0"/>
              <a:t>Цель проекта – формирование личностных качеств обучающихся через диалог культур и поколений.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57214"/>
            <a:ext cx="8229600" cy="264320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Поставленные для реализации цели задачи: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125" indent="-365125">
              <a:buNone/>
            </a:pPr>
            <a:r>
              <a:rPr lang="ru-RU" dirty="0" smtClean="0"/>
              <a:t>1. Изучить историю появления школьной формы.</a:t>
            </a:r>
          </a:p>
          <a:p>
            <a:pPr marL="365125" indent="-365125">
              <a:buNone/>
            </a:pPr>
            <a:r>
              <a:rPr lang="ru-RU" dirty="0" smtClean="0"/>
              <a:t>2. Изучить мнения участников образовательного процесса о школьной форме.</a:t>
            </a:r>
          </a:p>
          <a:p>
            <a:pPr marL="365125" indent="-365125">
              <a:buNone/>
            </a:pPr>
            <a:r>
              <a:rPr lang="ru-RU" dirty="0" smtClean="0"/>
              <a:t>3. Определить общие плюсы и минусы школьной формы.</a:t>
            </a:r>
          </a:p>
          <a:p>
            <a:pPr marL="365125" indent="-365125">
              <a:buNone/>
            </a:pPr>
            <a:r>
              <a:rPr lang="ru-RU" dirty="0" smtClean="0"/>
              <a:t>4. Выявить и проанализировать проблемы в отношении к школьной форме в нашем образовательном учреждении.</a:t>
            </a:r>
          </a:p>
          <a:p>
            <a:pPr marL="365125" indent="-365125">
              <a:buNone/>
            </a:pPr>
            <a:r>
              <a:rPr lang="ru-RU" dirty="0" smtClean="0"/>
              <a:t>5. Сформулировать собственное мнение и предложить пути решения проблем.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Гипотеза: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Изучение вопроса о школьной форме способствует формированию положительного отношения к ней.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История появления школьной формы</a:t>
            </a:r>
            <a:endParaRPr lang="ru-RU" dirty="0"/>
          </a:p>
        </p:txBody>
      </p:sp>
      <p:pic>
        <p:nvPicPr>
          <p:cNvPr id="4" name="Содержимое 3" descr="http://www.istorya.ru/imagens/izdelia/forma/rome_school-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57158" y="1571612"/>
            <a:ext cx="4071966" cy="4714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школьная форма во Франции">
            <a:hlinkClick r:id="rId3" tgtFrame="&quot;_blank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714876" y="1571612"/>
            <a:ext cx="3914778" cy="4714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Современная школьная форма</a:t>
            </a:r>
            <a:endParaRPr lang="ru-RU" dirty="0"/>
          </a:p>
        </p:txBody>
      </p:sp>
      <p:pic>
        <p:nvPicPr>
          <p:cNvPr id="4" name="Содержимое 3" descr="школьная форма германия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28596" y="1571612"/>
            <a:ext cx="4572031" cy="3286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школьная форма на кубе">
            <a:hlinkClick r:id="rId4" tgtFrame="&quot;_blank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000628" y="3071810"/>
            <a:ext cx="3771905" cy="3362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214</TotalTime>
  <Words>449</Words>
  <Application>Microsoft Office PowerPoint</Application>
  <PresentationFormat>Экран (4:3)</PresentationFormat>
  <Paragraphs>59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Литейная</vt:lpstr>
      <vt:lpstr>«Школьная форма:  история и современные проблемы». </vt:lpstr>
      <vt:lpstr>Принятие закона о школьной форме</vt:lpstr>
      <vt:lpstr>Ученики нашей школы</vt:lpstr>
      <vt:lpstr>Школьная форма - это…</vt:lpstr>
      <vt:lpstr>Слайд 5</vt:lpstr>
      <vt:lpstr>Поставленные для реализации цели задачи: </vt:lpstr>
      <vt:lpstr>Гипотеза:</vt:lpstr>
      <vt:lpstr>История появления школьной формы</vt:lpstr>
      <vt:lpstr>Современная школьная форма</vt:lpstr>
      <vt:lpstr>Возникновение школьной формы в России</vt:lpstr>
      <vt:lpstr>Школьная форма в советские годы</vt:lpstr>
      <vt:lpstr>Проблема</vt:lpstr>
      <vt:lpstr>Почему носят школьную форму ученики 1-4 классов?</vt:lpstr>
      <vt:lpstr>Нужна ли школьная форма?</vt:lpstr>
      <vt:lpstr>Почему обучающиеся не носят школьную форму? </vt:lpstr>
      <vt:lpstr>Аргументы «за»:  </vt:lpstr>
      <vt:lpstr>Аргументы «против»:  </vt:lpstr>
      <vt:lpstr>Предложения</vt:lpstr>
      <vt:lpstr>Модный приговор</vt:lpstr>
      <vt:lpstr>Слайд 20</vt:lpstr>
      <vt:lpstr>Слайд 21</vt:lpstr>
      <vt:lpstr>Результат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home</cp:lastModifiedBy>
  <cp:revision>26</cp:revision>
  <dcterms:created xsi:type="dcterms:W3CDTF">2016-01-20T14:45:43Z</dcterms:created>
  <dcterms:modified xsi:type="dcterms:W3CDTF">2016-01-27T08:14:57Z</dcterms:modified>
</cp:coreProperties>
</file>