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62" r:id="rId9"/>
    <p:sldId id="26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75" r:id="rId19"/>
    <p:sldId id="276" r:id="rId20"/>
    <p:sldId id="277" r:id="rId21"/>
    <p:sldId id="271" r:id="rId22"/>
    <p:sldId id="272" r:id="rId23"/>
    <p:sldId id="273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78C5BD-937B-4D1F-8164-C9451DF58534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573A91-14A2-4393-906F-441D439DF93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vanscool2010.ucoz.ru/_si/0/6912260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vanscool2010.ucoz.ru/_si/0/2869879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vanscool2010.ucoz.ru/_si/0/15750737.jpg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vanscool2010.ucoz.ru/_si/0/83406483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vanscool2010.ucoz.ru/_si/0/15750737.jpg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ivanscool2010.ucoz.ru/_si/0/5869996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vanscool2010.ucoz.ru/_si/0/83331651.jpg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ivanscool2010.ucoz.ru/_si/0/86517392.jpg" TargetMode="External"/><Relationship Id="rId9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vanscool2010.ucoz.ru/_si/0/9827560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vanscool2010.ucoz.ru/_si/0/5727310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5520" cy="693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Социальный проект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«Школа – забота общая»</a:t>
            </a:r>
            <a:endParaRPr lang="ru-RU" sz="53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12160" y="4509120"/>
            <a:ext cx="3131840" cy="2348880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проекта:  </a:t>
            </a:r>
            <a:b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Четырева Е.А.</a:t>
            </a:r>
            <a:b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Учитель, 1 категории                                                             </a:t>
            </a:r>
            <a:b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Разработчики:</a:t>
            </a:r>
            <a:b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Видякина Алена, 5 класс</a:t>
            </a:r>
          </a:p>
          <a:p>
            <a:r>
              <a:rPr lang="ru-RU" sz="2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Зайкова Анна, 5 класс</a:t>
            </a:r>
            <a:endParaRPr lang="ru-RU" sz="2000" b="1" dirty="0">
              <a:solidFill>
                <a:schemeClr val="bg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Приподнятая клумба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vanscool2010.ucoz.ru/_si/0/s69122604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6840760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u="sng" dirty="0" smtClean="0"/>
              <a:t>Балконные ящики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8208912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</a:rPr>
              <a:t>Цветочные бордюры, </a:t>
            </a:r>
            <a:br>
              <a:rPr lang="ru-RU" b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0" dirty="0" smtClean="0">
                <a:solidFill>
                  <a:schemeClr val="accent1">
                    <a:lumMod val="75000"/>
                  </a:schemeClr>
                </a:solidFill>
              </a:rPr>
              <a:t>альпийские горки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vanscool2010.ucoz.ru/_si/0/s28698793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3810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vanscool2010.ucoz.ru/_si/0/s83406483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12776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vanscool2010.ucoz.ru/_si/0/s15750737.jpg">
            <a:hlinkClick r:id="rId6" tgtFrame="&quot;_blank&quot;" tooltip="&quot;Нажмите, для просмотра в полном размере...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933056"/>
            <a:ext cx="338437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640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Технологическая карта строительства альпийской горки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481138"/>
          <a:ext cx="8280920" cy="4756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001"/>
                <a:gridCol w="3598459"/>
                <a:gridCol w="2070230"/>
                <a:gridCol w="2070230"/>
              </a:tblGrid>
              <a:tr h="753147"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Название операции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технология выполнения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3293"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Заказ строительного  и посадочного материала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списка необходимых материалов и семян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март-апрель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3293"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закупка строительного  и посадочного материала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подвоз и хранение необходимых материалов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апрель-май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3147"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подготовка территории к строительству и озеленению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субботника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май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3293"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Завоз песка, плитняка, ракушек на территорию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строительство альпийской горки, пруда.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25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u="sng" dirty="0" smtClean="0"/>
              <a:t>Вертикальное озеленение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83190" y="1935163"/>
            <a:ext cx="477761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980728"/>
            <a:ext cx="8229600" cy="52231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3600" dirty="0" smtClean="0">
                <a:solidFill>
                  <a:srgbClr val="00B050"/>
                </a:solidFill>
              </a:rPr>
              <a:t>Зона древесно-кустарниковых посадок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:\Фотографии школы1\школьный двор\100PENTX\IMGP268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208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Райский уголок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http://ivanscool2010.ucoz.ru/_si/0/s58699966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3810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vanscool2010.ucoz.ru/_si/0/s86517392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26876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vanscool2010.ucoz.ru/_si/0/s83331651.jpg">
            <a:hlinkClick r:id="rId6" tgtFrame="&quot;_blank&quot;" tooltip="&quot;Нажмите, для просмотра в полном размере...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077072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vanscool2010.ucoz.ru/_si/0/s15750737.jpg">
            <a:hlinkClick r:id="rId8" tgtFrame="&quot;_blank&quot;" tooltip="&quot;Нажмите, для просмотра в полном размере...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077072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u="sng" dirty="0" smtClean="0">
                <a:solidFill>
                  <a:schemeClr val="accent3">
                    <a:lumMod val="75000"/>
                  </a:schemeClr>
                </a:solidFill>
              </a:rPr>
              <a:t>Площадка для проведения линеек и торжественных мероприятий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03244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24847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Мероприятия по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Подготовительный этап</a:t>
            </a:r>
            <a:endParaRPr lang="ru-RU" sz="27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19256" cy="4542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814"/>
                <a:gridCol w="2054814"/>
                <a:gridCol w="2054814"/>
                <a:gridCol w="205481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Проведение анализа состояния школьной территории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Февраль-март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Заведующий хозяйством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Создание инициативной группы по благоустройству пришкольной территории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Январь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Директор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Постройка  фигуры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Январь-май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Обучающиеся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Педагогический совет «Экологическая пропаганда, воспитание, образование»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Март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Администрация школы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Разработка коллективного проекта благоустройства пришкольной территории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Март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Актив школы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Мероприятия по реализации проекта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702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/>
                <a:gridCol w="4464496"/>
                <a:gridCol w="1337320"/>
                <a:gridCol w="2057400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Приобретение семян и выращивание рассады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Март-апрель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2018г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Обучающиеся, родители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 учителями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Акция «Чистый двор» по благоустройству школьной территории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Апрель, май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 Весь коллектив школы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Обработка почвы и обрамление клумб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Май 2016 г.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 Трудовой отряд, актив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Высадка рассады цветочных культур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Май–июнь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 Трудовой отряд, актив, учителя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Высадка культур для вертикального озеленения по фасаду школы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Май-июнь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 Трудовой отряд, актив, учителя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Установка цветочных ящиков на карнизах окон, высадка в них цветочной рассады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Май-июнь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г.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Соц. педагог, зам. директора по АХЧ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Установка вазонов с цветочной рассадой на пришкольной территории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Июнь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Трудовой отряд, актив, учителя , заведующий хозяйством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Привлечение  школьного сообщества к реализации проекта: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 выход на конференцию;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 знакомство  с проектом на собрании;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- агитация 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Январь-май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Трудовой отряд, актив, учителя, администрация школы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99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Создание малой архитектурной формы «</a:t>
                      </a:r>
                      <a:r>
                        <a:rPr lang="ru-RU" sz="1050" dirty="0" err="1">
                          <a:latin typeface="Times New Roman"/>
                          <a:ea typeface="Times New Roman"/>
                          <a:cs typeface="Times New Roman"/>
                        </a:rPr>
                        <a:t>Лесовичок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»  и установка фигуры рядом с естественным пнями, располагающимися на участке.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Использование пней как естественных клумб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Май-июнь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Актив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8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Участие в муниципальном  конкурсе «Лучший пришкольный участок»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Июль-сентябрь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Актив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0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Третий этап – июнь –август: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*уход за посадками на пришкольном участке: полив, прополка;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*опытническая работа;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latin typeface="Times New Roman"/>
                          <a:ea typeface="Times New Roman"/>
                          <a:cs typeface="Times New Roman"/>
                        </a:rPr>
                        <a:t>*систематическая уборка урожая и его реализация.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420888"/>
            <a:ext cx="8572560" cy="4437112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Здание </a:t>
            </a:r>
            <a:r>
              <a:rPr lang="ru-RU" sz="2400" b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Бродовской</a:t>
            </a:r>
            <a:r>
              <a:rPr lang="ru-RU" sz="2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  средней школы № 19  было построено в 1991 году. Проблема благоустройства школьной территории стала актуальной с первых лет ее существования.</a:t>
            </a:r>
            <a:br>
              <a:rPr lang="ru-RU" sz="2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Территория школы – 2000 кв.м.   </a:t>
            </a:r>
            <a:br>
              <a:rPr lang="ru-RU" sz="2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По мере развития школы эта проблема остаётся актуальной для нас и в настоящее время, что способствует воспитанию у детей этического вкуса, формирования чувства ответственности за свою школу и желании изменить облик школы еще к лучшему. Школьный двор - это эффективное средство формирования экологической культуры обучающихся, становления их нового гражданского сознания.</a:t>
            </a:r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636913"/>
          </a:xfrm>
          <a:solidFill>
            <a:srgbClr val="FFFFCC"/>
          </a:solidFill>
        </p:spPr>
        <p:txBody>
          <a:bodyPr/>
          <a:lstStyle/>
          <a:p>
            <a:pPr>
              <a:buNone/>
            </a:pPr>
            <a:r>
              <a:rPr lang="ru-RU" sz="2400" dirty="0"/>
              <a:t>…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Прекрасный ландшафт имеет </a:t>
            </a:r>
          </a:p>
          <a:p>
            <a:pPr>
              <a:buNone/>
            </a:pP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такое огромное воспитательное влияние</a:t>
            </a:r>
          </a:p>
          <a:p>
            <a:pPr>
              <a:buNone/>
            </a:pP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на развитие молодой души, с которым </a:t>
            </a:r>
          </a:p>
          <a:p>
            <a:pPr>
              <a:buNone/>
            </a:pP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трудно соперничать влиянию педагога. </a:t>
            </a:r>
          </a:p>
          <a:p>
            <a:pPr algn="r">
              <a:buNone/>
            </a:pP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К. Д. Ушинский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1481138"/>
          <a:ext cx="7920879" cy="3892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3259081"/>
                <a:gridCol w="2006863"/>
                <a:gridCol w="2006863"/>
              </a:tblGrid>
              <a:tr h="172981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Сбор семян; осенняя обработка почвы; осенние посадки луковичных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Сентябрь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Трудовой отряд, актив, учителя 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9735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Анализ проделанной работы, определение перспектив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Октябрь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Трудовой отряд, актив, учителя 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490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Выставка осенних букетов ко Дню Учителя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Октябрь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Трудовой отряд, актив, учителя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59632" y="260649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Мероприятия по реализации проекта</a:t>
            </a:r>
            <a:br>
              <a:rPr lang="ru-RU" sz="2400" b="1" dirty="0" smtClean="0"/>
            </a:br>
            <a:r>
              <a:rPr lang="ru-RU" sz="2400" b="1" dirty="0" smtClean="0"/>
              <a:t>Аналитический  этап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Смета расходов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Семена - </a:t>
            </a:r>
            <a:r>
              <a:rPr lang="ru-RU" dirty="0" err="1" smtClean="0"/>
              <a:t>самосбор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Удобрения – настой коровяка</a:t>
            </a:r>
          </a:p>
          <a:p>
            <a:pPr>
              <a:buFontTx/>
              <a:buChar char="-"/>
            </a:pPr>
            <a:r>
              <a:rPr lang="ru-RU" dirty="0" smtClean="0"/>
              <a:t>Вазоны – изготовить своими силами</a:t>
            </a:r>
          </a:p>
          <a:p>
            <a:pPr>
              <a:buFontTx/>
              <a:buChar char="-"/>
            </a:pPr>
            <a:r>
              <a:rPr lang="ru-RU" dirty="0" smtClean="0"/>
              <a:t>Балконные ящики </a:t>
            </a:r>
          </a:p>
          <a:p>
            <a:pPr>
              <a:buFontTx/>
              <a:buChar char="-"/>
            </a:pPr>
            <a:r>
              <a:rPr lang="ru-RU" dirty="0" smtClean="0"/>
              <a:t>Шланг для полива – 1500,0 </a:t>
            </a:r>
            <a:r>
              <a:rPr lang="ru-RU" dirty="0" err="1" smtClean="0"/>
              <a:t>руб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Лейка – 3 шт. – 900,0 руб.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Данный проект не требует больших вложений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B0F0"/>
                </a:solidFill>
              </a:rPr>
              <a:t/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Предполагаемые результаты, их социальная значимость</a:t>
            </a:r>
            <a:r>
              <a:rPr lang="ru-RU" sz="2800" dirty="0" smtClean="0">
                <a:solidFill>
                  <a:srgbClr val="00B0F0"/>
                </a:solidFill>
              </a:rPr>
              <a:t/>
            </a:r>
            <a:br>
              <a:rPr lang="ru-RU" sz="2800" dirty="0" smtClean="0">
                <a:solidFill>
                  <a:srgbClr val="00B0F0"/>
                </a:solidFill>
              </a:rPr>
            </a:b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  <a:ln w="57150">
            <a:solidFill>
              <a:srgbClr val="C00000"/>
            </a:solidFill>
            <a:prstDash val="sysDot"/>
          </a:ln>
        </p:spPr>
        <p:txBody>
          <a:bodyPr>
            <a:normAutofit fontScale="25000" lnSpcReduction="20000"/>
          </a:bodyPr>
          <a:lstStyle/>
          <a:p>
            <a:endParaRPr lang="ru-RU" sz="5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социально – значимой общественной деятельности школьников. Озеленение территории школы и создание эстетически привлекательного пришкольного участка</a:t>
            </a:r>
          </a:p>
          <a:p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Комплексный подход к воспитанию гражданственности, патриотизма, экологической культуры, трудовому воспитанию</a:t>
            </a:r>
          </a:p>
          <a:p>
            <a:endParaRPr lang="ru-RU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Обобщение знаний о декоративном оформлении и благоустройстве школьной территории</a:t>
            </a:r>
          </a:p>
          <a:p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возможной организации процесса совместного времяпровождения, способствующего духовному сближению детей и взрослых, рождению общих интересов и увлечений</a:t>
            </a:r>
          </a:p>
          <a:p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Приобщение к здоровому образу жизни как важной составляющей экологической культуры</a:t>
            </a:r>
          </a:p>
          <a:p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гуманистической развивающей среды жизнедеятельности обучающихся, представление им дополнительных возможностей для саморазвития, самоутверждения, самовыражения</a:t>
            </a:r>
          </a:p>
          <a:p>
            <a:endParaRPr lang="ru-RU" sz="5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места отдыха и общения для школьников в свободное от уроков время</a:t>
            </a:r>
          </a:p>
          <a:p>
            <a:endParaRPr lang="ru-RU" sz="5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Улучшение эстетического вида школьного двора, создание благоприятной экологической обстановки</a:t>
            </a:r>
          </a:p>
          <a:p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Повышение конкурентоспособности школы путем создания имиджа красивого уютного дома, красота которого создается инициативой и трудом детей и педагогов. Участие в муниципальном конкурсе «Лучший школьный двор»</a:t>
            </a:r>
          </a:p>
          <a:p>
            <a:pPr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6210" cy="660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3789040"/>
            <a:ext cx="9144000" cy="3068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бы каждый человек на клочке земли своей сделал все, что он может, как прекрасна была бы Земля наша!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Приглашаем всех принять участие в благоустройстве школьной территории!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Цель проекта: </a:t>
            </a:r>
            <a:br>
              <a:rPr lang="ru-RU" sz="2700" dirty="0" smtClean="0"/>
            </a:br>
            <a:r>
              <a:rPr lang="ru-RU" sz="2700" dirty="0" smtClean="0">
                <a:solidFill>
                  <a:schemeClr val="accent3">
                    <a:lumMod val="75000"/>
                  </a:schemeClr>
                </a:solidFill>
              </a:rPr>
              <a:t>«Организация и проведение мероприятий по благоустройству территории школы»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Задачи: </a:t>
            </a:r>
            <a:endParaRPr lang="ru-RU" dirty="0" smtClean="0"/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активизировать и согласовать усилия участников образовательного процесса для изменения ландшафта школьной территории;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создать алгоритм деятельности коллектива по организации работ, направленных на облагораживание пришкольной территории;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воспитывать у обучающихся уважение к созидательной деятельности человека и негативное отношение к разрушительной деятельности по отношению к природе.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воспитание у учащихся трудолюбия, любви к своей школе.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создание эстетически и экологически привлекательного ландшафта пришкольной территории.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привлечь внимание обучающихся  к решению актуальных проблем школы;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провести социологический опрос среди обучающихся, работников школы,  родителей по выявлению предложений благоустройства школьного двора;</a:t>
            </a:r>
          </a:p>
          <a:p>
            <a:pPr lvl="0"/>
            <a:r>
              <a:rPr lang="ru-RU" dirty="0" smtClean="0">
                <a:solidFill>
                  <a:srgbClr val="FF0000"/>
                </a:solidFill>
              </a:rPr>
              <a:t>разработать и осуществить план озеленения и благоустройства территории школьного двора;</a:t>
            </a:r>
          </a:p>
          <a:p>
            <a:pPr lvl="0"/>
            <a:r>
              <a:rPr lang="ru-RU" dirty="0" smtClean="0">
                <a:solidFill>
                  <a:srgbClr val="0070C0"/>
                </a:solidFill>
              </a:rPr>
              <a:t>развивать творческий интерес к практической деятельности в области ландшафтного дизайна;</a:t>
            </a:r>
          </a:p>
          <a:p>
            <a:pPr lvl="0"/>
            <a:r>
              <a:rPr lang="ru-RU" dirty="0" smtClean="0">
                <a:solidFill>
                  <a:srgbClr val="00B050"/>
                </a:solidFill>
              </a:rPr>
              <a:t>привить навыки экологического поведения, воспитания любви к природе.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u="sng" dirty="0" smtClean="0">
                <a:solidFill>
                  <a:srgbClr val="0070C0"/>
                </a:solidFill>
              </a:rPr>
              <a:t>1этап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Подготовительный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Мотивация, </a:t>
            </a:r>
            <a:r>
              <a:rPr lang="ru-RU" b="1" dirty="0" err="1" smtClean="0">
                <a:solidFill>
                  <a:srgbClr val="0070C0"/>
                </a:solidFill>
              </a:rPr>
              <a:t>целеполагание</a:t>
            </a:r>
            <a:r>
              <a:rPr lang="ru-RU" b="1" dirty="0" smtClean="0">
                <a:solidFill>
                  <a:srgbClr val="0070C0"/>
                </a:solidFill>
              </a:rPr>
              <a:t>, построение ориентировочной схемы деятельности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Январь-март 2016г.</a:t>
            </a:r>
          </a:p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2 этап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Основной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Реализация проекта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Апрель-сентябрь 2016г.</a:t>
            </a:r>
          </a:p>
          <a:p>
            <a:pPr algn="r"/>
            <a:r>
              <a:rPr lang="ru-RU" b="1" u="sng" dirty="0" smtClean="0">
                <a:solidFill>
                  <a:srgbClr val="00B050"/>
                </a:solidFill>
              </a:rPr>
              <a:t>3 этап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Аналитический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Анализ результатов работы,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выбор дальнейшего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направления деятельности</a:t>
            </a:r>
          </a:p>
          <a:p>
            <a:pPr algn="r"/>
            <a:r>
              <a:rPr lang="ru-RU" b="1" dirty="0" smtClean="0">
                <a:solidFill>
                  <a:srgbClr val="00B050"/>
                </a:solidFill>
              </a:rPr>
              <a:t>Октябрь 2016г.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Сбор информации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Анализ нормативно-правовой базы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(Конституции Российской Федерации, Конвенции о правах ребенка, закону Российской Федерации № 2124-1 от 27.12.1991 «О средствах массовой информации»)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анкетирование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Интервью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Анализ СМИ («Пригородная газета»)</a:t>
            </a:r>
          </a:p>
          <a:p>
            <a:r>
              <a:rPr lang="ru-RU" dirty="0" smtClean="0"/>
              <a:t>Интернет (фотографии, информация о цветах)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Директору МБОУ СОШ № 19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err="1" smtClean="0">
                <a:latin typeface="Times New Roman" pitchFamily="18" charset="0"/>
                <a:cs typeface="Times New Roman" pitchFamily="18" charset="0"/>
              </a:rPr>
              <a:t>Четыревой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Е.А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от   инициативной группы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Обращение.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		Мы, члены   инициативной группы  МБОУ СОШ № 19, работая над проектом «Школа – забота общая» обращаемся к Вам с просьбой об оказании помощи в реализации данного проекта.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26.01.2018 г.     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Инициативная группа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Конституция Российской Федерации, Конвенция о правах ребенка, закон Российской Федерации № 2124-1 от 27.12.1991 «О средствах массовой информации»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Мы имеем право:</a:t>
            </a:r>
          </a:p>
          <a:p>
            <a:r>
              <a:rPr lang="ru-RU" dirty="0" smtClean="0"/>
              <a:t>- свободно выражать свои взгляды по интересующим нас вопросам;</a:t>
            </a:r>
          </a:p>
          <a:p>
            <a:r>
              <a:rPr lang="ru-RU" dirty="0" smtClean="0"/>
              <a:t>- искать, получать и передавать информацию и идеи любого рода и из различных источников, особенно такие информацию и материалы, которые   направлены на содействие социальному, духовному и моральному благополучию, а также здоровому физическому   и психическому развитию не только детей, но и местных жителей;</a:t>
            </a:r>
          </a:p>
          <a:p>
            <a:r>
              <a:rPr lang="ru-RU" dirty="0" smtClean="0"/>
              <a:t>- на свободу ассоциации и свободу мирных собраний (т. е. создавать инициативные группы и реализовывать социальные проекты);</a:t>
            </a:r>
          </a:p>
          <a:p>
            <a:r>
              <a:rPr lang="ru-RU" dirty="0" smtClean="0"/>
              <a:t>- на отдых и досуг, участвовать в играх   и   развлекательных мероприятиях;</a:t>
            </a:r>
          </a:p>
          <a:p>
            <a:r>
              <a:rPr lang="ru-RU" dirty="0" smtClean="0"/>
              <a:t>- на обращения   в   государственные   органы и органы   местного самоуправления;</a:t>
            </a:r>
          </a:p>
          <a:p>
            <a:r>
              <a:rPr lang="ru-RU" dirty="0" smtClean="0"/>
              <a:t>- на участие в опросе граждан.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Территория школы – эстетическое удовольствие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u="sng" dirty="0" smtClean="0"/>
              <a:t>«Цветочные клумбы» (регулярная клумба)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Регулярная клумба </a:t>
            </a:r>
          </a:p>
          <a:p>
            <a:pPr algn="ctr">
              <a:buNone/>
            </a:pPr>
            <a:endParaRPr lang="ru-RU" dirty="0" smtClean="0"/>
          </a:p>
        </p:txBody>
      </p:sp>
      <p:pic>
        <p:nvPicPr>
          <p:cNvPr id="4" name="Рисунок 3" descr="http://ivanscool2010.ucoz.ru/_si/0/s98275602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86024"/>
            <a:ext cx="6912768" cy="411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 smtClean="0"/>
              <a:t>Нерегулярная клумба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vanscool2010.ucoz.ru/_si/0/s57273101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59632" y="1268760"/>
            <a:ext cx="691276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199</TotalTime>
  <Words>875</Words>
  <Application>Microsoft Office PowerPoint</Application>
  <PresentationFormat>Экран (4:3)</PresentationFormat>
  <Paragraphs>205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 Социальный проект «Школа – забота общая»</vt:lpstr>
      <vt:lpstr> Здание Бродовской   средней школы № 19  было построено в 1991 году. Проблема благоустройства школьной территории стала актуальной с первых лет ее существования. Территория школы – 2000 кв.м.     По мере развития школы эта проблема остаётся актуальной для нас и в настоящее время, что способствует воспитанию у детей этического вкуса, формирования чувства ответственности за свою школу и желании изменить облик школы еще к лучшему. Школьный двор - это эффективное средство формирования экологической культуры обучающихся, становления их нового гражданского сознания. </vt:lpstr>
      <vt:lpstr> Цель проекта:  «Организация и проведение мероприятий по благоустройству территории школы» </vt:lpstr>
      <vt:lpstr> Этапы проекта </vt:lpstr>
      <vt:lpstr>Сбор информации</vt:lpstr>
      <vt:lpstr>Директору МБОУ СОШ № 19 Четыревой Е.А. от   инициативной группы </vt:lpstr>
      <vt:lpstr>Конституция Российской Федерации, Конвенция о правах ребенка, закон Российской Федерации № 2124-1 от 27.12.1991 «О средствах массовой информации» </vt:lpstr>
      <vt:lpstr>Территория школы – эстетическое удовольствие</vt:lpstr>
      <vt:lpstr>Нерегулярная клумба  </vt:lpstr>
      <vt:lpstr>Приподнятая клумба  </vt:lpstr>
      <vt:lpstr>Балконные ящики </vt:lpstr>
      <vt:lpstr>Цветочные бордюры,  альпийские горки </vt:lpstr>
      <vt:lpstr>Технологическая карта строительства альпийской горки</vt:lpstr>
      <vt:lpstr>Вертикальное озеленение </vt:lpstr>
      <vt:lpstr>    Зона древесно-кустарниковых посадок </vt:lpstr>
      <vt:lpstr>Райский уголок</vt:lpstr>
      <vt:lpstr>Площадка для проведения линеек и торжественных мероприятий </vt:lpstr>
      <vt:lpstr>Мероприятия по реализации проекта Подготовительный этап</vt:lpstr>
      <vt:lpstr>Мероприятия по реализации проекта Основной этап</vt:lpstr>
      <vt:lpstr>        </vt:lpstr>
      <vt:lpstr>Смета расходов</vt:lpstr>
      <vt:lpstr> Предполагаемые результаты, их социальная значимость </vt:lpstr>
      <vt:lpstr>Слайд 23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«Школа - забота общая»  Социальный проект</dc:title>
  <dc:creator>Пользователь</dc:creator>
  <cp:lastModifiedBy>Елена</cp:lastModifiedBy>
  <cp:revision>22</cp:revision>
  <dcterms:created xsi:type="dcterms:W3CDTF">2016-01-23T05:41:43Z</dcterms:created>
  <dcterms:modified xsi:type="dcterms:W3CDTF">2020-01-21T09:59:47Z</dcterms:modified>
</cp:coreProperties>
</file>