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2" r:id="rId6"/>
    <p:sldId id="260" r:id="rId7"/>
    <p:sldId id="262" r:id="rId8"/>
    <p:sldId id="270" r:id="rId9"/>
    <p:sldId id="263" r:id="rId10"/>
    <p:sldId id="264" r:id="rId11"/>
    <p:sldId id="265" r:id="rId12"/>
    <p:sldId id="266" r:id="rId13"/>
    <p:sldId id="267" r:id="rId14"/>
    <p:sldId id="274" r:id="rId15"/>
    <p:sldId id="275" r:id="rId16"/>
    <p:sldId id="276" r:id="rId17"/>
    <p:sldId id="268" r:id="rId18"/>
    <p:sldId id="273" r:id="rId19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51" autoAdjust="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8625" cy="454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smtClean="0">
                <a:solidFill>
                  <a:srgbClr val="404040"/>
                </a:solidFill>
                <a:cs typeface="Segoe U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2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smtClean="0">
                <a:solidFill>
                  <a:srgbClr val="404040"/>
                </a:solidFill>
                <a:cs typeface="Segoe UI" charset="0"/>
              </a:defRPr>
            </a:lvl1pPr>
          </a:lstStyle>
          <a:p>
            <a:pPr>
              <a:defRPr/>
            </a:pPr>
            <a:fld id="{A3ADA167-CC47-4FCD-952A-CBE77636D1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88FF4801-51CE-487E-A720-FE83CC91CE5A}" type="slidenum">
              <a:rPr lang="ru-RU"/>
              <a:pPr/>
              <a:t>1</a:t>
            </a:fld>
            <a:endParaRPr lang="ru-RU"/>
          </a:p>
        </p:txBody>
      </p:sp>
      <p:sp>
        <p:nvSpPr>
          <p:cNvPr id="194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E617F21-F5C6-4719-A70B-A17C8C792E0E}" type="slidenum">
              <a:rPr lang="ru-RU"/>
              <a:pPr/>
              <a:t>11</a:t>
            </a:fld>
            <a:endParaRPr lang="ru-RU"/>
          </a:p>
        </p:txBody>
      </p:sp>
      <p:sp>
        <p:nvSpPr>
          <p:cNvPr id="286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</p:spPr>
      </p:sp>
      <p:sp>
        <p:nvSpPr>
          <p:cNvPr id="286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9C7CACE-C6E3-489B-81D8-79EA919476F1}" type="slidenum">
              <a:rPr lang="ru-RU"/>
              <a:pPr/>
              <a:t>12</a:t>
            </a:fld>
            <a:endParaRPr lang="ru-RU"/>
          </a:p>
        </p:txBody>
      </p:sp>
      <p:sp>
        <p:nvSpPr>
          <p:cNvPr id="296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615EA092-FE2C-4103-9566-A4356A7A2E38}" type="slidenum">
              <a:rPr lang="ru-RU"/>
              <a:pPr/>
              <a:t>13</a:t>
            </a:fld>
            <a:endParaRPr lang="ru-RU"/>
          </a:p>
        </p:txBody>
      </p:sp>
      <p:sp>
        <p:nvSpPr>
          <p:cNvPr id="307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072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02E9AE6-B56E-4127-99D9-B5136FB9A45F}" type="slidenum">
              <a:rPr lang="ru-RU"/>
              <a:pPr/>
              <a:t>17</a:t>
            </a:fld>
            <a:endParaRPr lang="ru-RU"/>
          </a:p>
        </p:txBody>
      </p:sp>
      <p:sp>
        <p:nvSpPr>
          <p:cNvPr id="317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9F26B89-6A12-4021-952D-260C45FDC728}" type="slidenum">
              <a:rPr lang="ru-RU"/>
              <a:pPr/>
              <a:t>2</a:t>
            </a:fld>
            <a:endParaRPr lang="ru-RU"/>
          </a:p>
        </p:txBody>
      </p:sp>
      <p:sp>
        <p:nvSpPr>
          <p:cNvPr id="204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C008E28-B273-4B68-ABD7-970CFBF7874A}" type="slidenum">
              <a:rPr lang="ru-RU"/>
              <a:pPr/>
              <a:t>3</a:t>
            </a:fld>
            <a:endParaRPr lang="ru-RU"/>
          </a:p>
        </p:txBody>
      </p:sp>
      <p:sp>
        <p:nvSpPr>
          <p:cNvPr id="215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5F0D46FC-2994-41D8-A7D6-189C737DBC4F}" type="slidenum">
              <a:rPr lang="ru-RU"/>
              <a:pPr/>
              <a:t>4</a:t>
            </a:fld>
            <a:endParaRPr lang="ru-RU"/>
          </a:p>
        </p:txBody>
      </p:sp>
      <p:sp>
        <p:nvSpPr>
          <p:cNvPr id="225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C9FD6EF-D174-447F-9BA7-F5B5B29E85F1}" type="slidenum">
              <a:rPr lang="ru-RU"/>
              <a:pPr/>
              <a:t>5</a:t>
            </a:fld>
            <a:endParaRPr lang="ru-RU"/>
          </a:p>
        </p:txBody>
      </p:sp>
      <p:sp>
        <p:nvSpPr>
          <p:cNvPr id="245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458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A264226-F9F3-4AD7-8DAA-BF03D49B9D71}" type="slidenum">
              <a:rPr lang="ru-RU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C3ACF6D-C1CA-4DF7-A12A-08DE58D55FB2}" type="slidenum">
              <a:rPr lang="ru-RU"/>
              <a:pPr/>
              <a:t>6</a:t>
            </a:fld>
            <a:endParaRPr lang="ru-RU"/>
          </a:p>
        </p:txBody>
      </p:sp>
      <p:sp>
        <p:nvSpPr>
          <p:cNvPr id="235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355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6466BEB-D2F8-46AC-B700-987CC221BCA3}" type="slidenum">
              <a:rPr lang="ru-RU"/>
              <a:pPr/>
              <a:t>7</a:t>
            </a:fld>
            <a:endParaRPr lang="ru-RU"/>
          </a:p>
        </p:txBody>
      </p:sp>
      <p:sp>
        <p:nvSpPr>
          <p:cNvPr id="256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59A7331-4CEA-494C-81CF-99824E450ECC}" type="slidenum">
              <a:rPr lang="ru-RU"/>
              <a:pPr/>
              <a:t>9</a:t>
            </a:fld>
            <a:endParaRPr lang="ru-RU"/>
          </a:p>
        </p:txBody>
      </p:sp>
      <p:sp>
        <p:nvSpPr>
          <p:cNvPr id="266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</p:spPr>
      </p:sp>
      <p:sp>
        <p:nvSpPr>
          <p:cNvPr id="266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633AF1B-0ACB-47F3-8545-1E0E469C2A12}" type="slidenum">
              <a:rPr lang="ru-RU"/>
              <a:pPr/>
              <a:t>10</a:t>
            </a:fld>
            <a:endParaRPr lang="ru-RU"/>
          </a:p>
        </p:txBody>
      </p:sp>
      <p:sp>
        <p:nvSpPr>
          <p:cNvPr id="276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</p:spPr>
      </p:sp>
      <p:sp>
        <p:nvSpPr>
          <p:cNvPr id="276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3DAB7-BB49-4EA1-8FBA-F9E0129F5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3CDF7-EBDA-4432-94BF-0DE79DD484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51588" y="676275"/>
            <a:ext cx="1779587" cy="51800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09650" y="676275"/>
            <a:ext cx="5189538" cy="51800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4E7EB-6148-4FDC-9CDC-ED6BE1228B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50" y="676275"/>
            <a:ext cx="7121525" cy="9207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09650" y="1806575"/>
            <a:ext cx="3484563" cy="19478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6613" y="1806575"/>
            <a:ext cx="3484562" cy="19478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1009650" y="3906838"/>
            <a:ext cx="7121525" cy="19494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EA6F7-7839-4458-90B6-05E2148D3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80713-55E8-457A-A9D9-C6DFE2A63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494DF-77A7-4D0F-BD88-4C0B43D00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09650" y="1806575"/>
            <a:ext cx="3484563" cy="4049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806575"/>
            <a:ext cx="3484562" cy="4049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C3BE9-4F25-44B9-ABB1-550DCC4AE0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1FEEF-4463-42D7-8F52-396ACC67DD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EC21D-F551-4E80-9E0E-9FDED5DC33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C7451-35B0-4EEE-86F9-DBC929C48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27D70-10EC-4583-A4FA-880A9A5FF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5764E-6B13-4B4F-BFAF-DD0C7F70A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26" Type="http://schemas.openxmlformats.org/officeDocument/2006/relationships/image" Target="../media/image1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34" Type="http://schemas.openxmlformats.org/officeDocument/2006/relationships/image" Target="../media/image2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5" Type="http://schemas.openxmlformats.org/officeDocument/2006/relationships/image" Target="../media/image12.png"/><Relationship Id="rId3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1.png"/><Relationship Id="rId32" Type="http://schemas.openxmlformats.org/officeDocument/2006/relationships/image" Target="../media/image19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23" Type="http://schemas.openxmlformats.org/officeDocument/2006/relationships/image" Target="../media/image10.png"/><Relationship Id="rId28" Type="http://schemas.openxmlformats.org/officeDocument/2006/relationships/image" Target="../media/image15.png"/><Relationship Id="rId36" Type="http://schemas.openxmlformats.org/officeDocument/2006/relationships/image" Target="../media/image2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31" Type="http://schemas.openxmlformats.org/officeDocument/2006/relationships/image" Target="../media/image18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Relationship Id="rId22" Type="http://schemas.openxmlformats.org/officeDocument/2006/relationships/image" Target="../media/image9.png"/><Relationship Id="rId27" Type="http://schemas.openxmlformats.org/officeDocument/2006/relationships/image" Target="../media/image14.png"/><Relationship Id="rId30" Type="http://schemas.openxmlformats.org/officeDocument/2006/relationships/image" Target="../media/image17.png"/><Relationship Id="rId35" Type="http://schemas.openxmlformats.org/officeDocument/2006/relationships/image" Target="../media/image2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0" y="0"/>
            <a:ext cx="9248775" cy="6854825"/>
            <a:chOff x="0" y="0"/>
            <a:chExt cx="5826" cy="4318"/>
          </a:xfrm>
        </p:grpSpPr>
        <p:grpSp>
          <p:nvGrpSpPr>
            <p:cNvPr id="1032" name="Group 2"/>
            <p:cNvGrpSpPr>
              <a:grpSpLocks/>
            </p:cNvGrpSpPr>
            <p:nvPr/>
          </p:nvGrpSpPr>
          <p:grpSpPr bwMode="auto">
            <a:xfrm>
              <a:off x="5" y="264"/>
              <a:ext cx="5713" cy="3723"/>
              <a:chOff x="5" y="264"/>
              <a:chExt cx="5713" cy="3723"/>
            </a:xfrm>
          </p:grpSpPr>
          <p:pic>
            <p:nvPicPr>
              <p:cNvPr id="1052" name="Picture 3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5" y="288"/>
                <a:ext cx="952" cy="85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1053" name="Picture 4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95" y="1006"/>
                <a:ext cx="896" cy="81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2" name="Picture 5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99" y="2618"/>
                <a:ext cx="952" cy="88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3" name="Picture 6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4585" y="264"/>
                <a:ext cx="1133" cy="105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4" name="Picture 7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4529" y="2152"/>
                <a:ext cx="1173" cy="105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1057" name="Picture 8"/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4660" y="3052"/>
                <a:ext cx="1028" cy="93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</p:grpSp>
        <p:grpSp>
          <p:nvGrpSpPr>
            <p:cNvPr id="1033" name="Group 9"/>
            <p:cNvGrpSpPr>
              <a:grpSpLocks/>
            </p:cNvGrpSpPr>
            <p:nvPr/>
          </p:nvGrpSpPr>
          <p:grpSpPr bwMode="auto">
            <a:xfrm>
              <a:off x="0" y="152"/>
              <a:ext cx="5758" cy="4166"/>
              <a:chOff x="0" y="152"/>
              <a:chExt cx="5758" cy="4166"/>
            </a:xfrm>
          </p:grpSpPr>
          <p:pic>
            <p:nvPicPr>
              <p:cNvPr id="1043" name="Picture 10"/>
              <p:cNvPicPr>
                <a:picLocks noChangeAspect="1"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76" y="152"/>
                <a:ext cx="1022" cy="100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1044" name="Picture 11"/>
              <p:cNvPicPr>
                <a:picLocks noChangeAspect="1" noChangeArrowheads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 bwMode="auto">
              <a:xfrm>
                <a:off x="4676" y="388"/>
                <a:ext cx="703" cy="72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5" name="Freeform 12"/>
              <p:cNvSpPr>
                <a:spLocks noChangeArrowheads="1"/>
              </p:cNvSpPr>
              <p:nvPr/>
            </p:nvSpPr>
            <p:spPr bwMode="auto">
              <a:xfrm rot="1560000">
                <a:off x="4436" y="2367"/>
                <a:ext cx="0" cy="0"/>
              </a:xfrm>
              <a:custGeom>
                <a:avLst/>
                <a:gdLst>
                  <a:gd name="G0" fmla="+- 1 0 0"/>
                  <a:gd name="G1" fmla="*/ 1 0 51712"/>
                  <a:gd name="G2" fmla="+- 1 0 0"/>
                  <a:gd name="G3" fmla="+- 1 0 0"/>
                  <a:gd name="G4" fmla="+- 1 0 0"/>
                  <a:gd name="G5" fmla="*/ 1 19279 11520"/>
                  <a:gd name="G6" fmla="+- 1 0 0"/>
                  <a:gd name="G7" fmla="+- 1 0 0"/>
                  <a:gd name="G8" fmla="*/ 1 49152 5"/>
                  <a:gd name="G9" fmla="*/ 1 0 51712"/>
                  <a:gd name="T0" fmla="*/ 0 w 1588"/>
                  <a:gd name="T1" fmla="*/ 0 h 2"/>
                  <a:gd name="T2" fmla="*/ 0 w 1588"/>
                  <a:gd name="T3" fmla="*/ 0 h 2"/>
                  <a:gd name="T4" fmla="*/ 0 w 1588"/>
                  <a:gd name="T5" fmla="*/ 2 h 2"/>
                  <a:gd name="T6" fmla="*/ 0 w 1588"/>
                  <a:gd name="T7" fmla="*/ 2 h 2"/>
                  <a:gd name="T8" fmla="*/ 0 w 1588"/>
                  <a:gd name="T9" fmla="*/ 0 h 2"/>
                  <a:gd name="T10" fmla="*/ 0 w 1588"/>
                  <a:gd name="T11" fmla="*/ 0 h 2"/>
                  <a:gd name="T12" fmla="*/ 0 w 1588"/>
                  <a:gd name="T13" fmla="*/ 0 h 2"/>
                  <a:gd name="T14" fmla="*/ 0 w 1588"/>
                  <a:gd name="T15" fmla="*/ 0 h 2"/>
                  <a:gd name="T16" fmla="*/ 0 w 1588"/>
                  <a:gd name="T17" fmla="*/ 0 h 2"/>
                  <a:gd name="T18" fmla="*/ 0 w 1588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88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F2AB">
                  <a:alpha val="7999"/>
                </a:srgbClr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pic>
            <p:nvPicPr>
              <p:cNvPr id="1046" name="Picture 13"/>
              <p:cNvPicPr>
                <a:picLocks noChangeAspect="1" noChangeArrowheads="1"/>
              </p:cNvPicPr>
              <p:nvPr/>
            </p:nvPicPr>
            <p:blipFill>
              <a:blip r:embed="rId23"/>
              <a:srcRect/>
              <a:stretch>
                <a:fillRect/>
              </a:stretch>
            </p:blipFill>
            <p:spPr bwMode="auto">
              <a:xfrm>
                <a:off x="4903" y="2664"/>
                <a:ext cx="745" cy="7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1047" name="Picture 14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0" y="3310"/>
                <a:ext cx="828" cy="100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1048" name="Picture 15"/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0" y="1805"/>
                <a:ext cx="669" cy="87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1049" name="Picture 16"/>
              <p:cNvPicPr>
                <a:picLocks noChangeAspect="1" noChangeArrowheads="1"/>
              </p:cNvPicPr>
              <p:nvPr/>
            </p:nvPicPr>
            <p:blipFill>
              <a:blip r:embed="rId26"/>
              <a:srcRect/>
              <a:stretch>
                <a:fillRect/>
              </a:stretch>
            </p:blipFill>
            <p:spPr bwMode="auto">
              <a:xfrm>
                <a:off x="3034" y="3534"/>
                <a:ext cx="1177" cy="78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1050" name="Picture 17"/>
              <p:cNvPicPr>
                <a:picLocks noChangeAspect="1" noChangeArrowheads="1"/>
              </p:cNvPicPr>
              <p:nvPr/>
            </p:nvPicPr>
            <p:blipFill>
              <a:blip r:embed="rId27"/>
              <a:srcRect/>
              <a:stretch>
                <a:fillRect/>
              </a:stretch>
            </p:blipFill>
            <p:spPr bwMode="auto">
              <a:xfrm>
                <a:off x="4899" y="1023"/>
                <a:ext cx="859" cy="107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1051" name="Picture 18"/>
              <p:cNvPicPr>
                <a:picLocks noChangeAspect="1" noChangeArrowheads="1"/>
              </p:cNvPicPr>
              <p:nvPr/>
            </p:nvPicPr>
            <p:blipFill>
              <a:blip r:embed="rId28"/>
              <a:srcRect/>
              <a:stretch>
                <a:fillRect/>
              </a:stretch>
            </p:blipFill>
            <p:spPr bwMode="auto">
              <a:xfrm>
                <a:off x="4823" y="3697"/>
                <a:ext cx="851" cy="60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</p:grpSp>
        <p:grpSp>
          <p:nvGrpSpPr>
            <p:cNvPr id="1034" name="Group 19"/>
            <p:cNvGrpSpPr>
              <a:grpSpLocks/>
            </p:cNvGrpSpPr>
            <p:nvPr/>
          </p:nvGrpSpPr>
          <p:grpSpPr bwMode="auto">
            <a:xfrm>
              <a:off x="0" y="0"/>
              <a:ext cx="5826" cy="4274"/>
              <a:chOff x="0" y="0"/>
              <a:chExt cx="5826" cy="4274"/>
            </a:xfrm>
          </p:grpSpPr>
          <p:pic>
            <p:nvPicPr>
              <p:cNvPr id="1035" name="Picture 20"/>
              <p:cNvPicPr>
                <a:picLocks noChangeAspect="1" noChangeArrowheads="1"/>
              </p:cNvPicPr>
              <p:nvPr/>
            </p:nvPicPr>
            <p:blipFill>
              <a:blip r:embed="rId29"/>
              <a:srcRect/>
              <a:stretch>
                <a:fillRect/>
              </a:stretch>
            </p:blipFill>
            <p:spPr bwMode="auto">
              <a:xfrm>
                <a:off x="4879" y="1731"/>
                <a:ext cx="915" cy="214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1036" name="Picture 21"/>
              <p:cNvPicPr>
                <a:picLocks noChangeAspect="1" noChangeArrowheads="1"/>
              </p:cNvPicPr>
              <p:nvPr/>
            </p:nvPicPr>
            <p:blipFill>
              <a:blip r:embed="rId30"/>
              <a:srcRect/>
              <a:stretch>
                <a:fillRect/>
              </a:stretch>
            </p:blipFill>
            <p:spPr bwMode="auto">
              <a:xfrm>
                <a:off x="4405" y="3615"/>
                <a:ext cx="709" cy="65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1037" name="Picture 22"/>
              <p:cNvPicPr>
                <a:picLocks noChangeAspect="1" noChangeArrowheads="1"/>
              </p:cNvPicPr>
              <p:nvPr/>
            </p:nvPicPr>
            <p:blipFill>
              <a:blip r:embed="rId31"/>
              <a:srcRect/>
              <a:stretch>
                <a:fillRect/>
              </a:stretch>
            </p:blipFill>
            <p:spPr bwMode="auto">
              <a:xfrm>
                <a:off x="4168" y="626"/>
                <a:ext cx="1062" cy="100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1038" name="Picture 23"/>
              <p:cNvPicPr>
                <a:picLocks noChangeAspect="1" noChangeArrowheads="1"/>
              </p:cNvPicPr>
              <p:nvPr/>
            </p:nvPicPr>
            <p:blipFill>
              <a:blip r:embed="rId32"/>
              <a:srcRect/>
              <a:stretch>
                <a:fillRect/>
              </a:stretch>
            </p:blipFill>
            <p:spPr bwMode="auto">
              <a:xfrm>
                <a:off x="5178" y="2331"/>
                <a:ext cx="608" cy="53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1039" name="Picture 24"/>
              <p:cNvPicPr>
                <a:picLocks noChangeAspect="1" noChangeArrowheads="1"/>
              </p:cNvPicPr>
              <p:nvPr/>
            </p:nvPicPr>
            <p:blipFill>
              <a:blip r:embed="rId33"/>
              <a:srcRect/>
              <a:stretch>
                <a:fillRect/>
              </a:stretch>
            </p:blipFill>
            <p:spPr bwMode="auto">
              <a:xfrm>
                <a:off x="0" y="429"/>
                <a:ext cx="833" cy="93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1040" name="Picture 25"/>
              <p:cNvPicPr>
                <a:picLocks noChangeAspect="1" noChangeArrowheads="1"/>
              </p:cNvPicPr>
              <p:nvPr/>
            </p:nvPicPr>
            <p:blipFill>
              <a:blip r:embed="rId34"/>
              <a:srcRect/>
              <a:stretch>
                <a:fillRect/>
              </a:stretch>
            </p:blipFill>
            <p:spPr bwMode="auto">
              <a:xfrm>
                <a:off x="0" y="2662"/>
                <a:ext cx="759" cy="84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1041" name="Picture 26"/>
              <p:cNvPicPr>
                <a:picLocks noChangeAspect="1" noChangeArrowheads="1"/>
              </p:cNvPicPr>
              <p:nvPr/>
            </p:nvPicPr>
            <p:blipFill>
              <a:blip r:embed="rId35"/>
              <a:srcRect/>
              <a:stretch>
                <a:fillRect/>
              </a:stretch>
            </p:blipFill>
            <p:spPr bwMode="auto">
              <a:xfrm>
                <a:off x="4692" y="0"/>
                <a:ext cx="806" cy="61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1042" name="Picture 27"/>
              <p:cNvPicPr>
                <a:picLocks noChangeAspect="1" noChangeArrowheads="1"/>
              </p:cNvPicPr>
              <p:nvPr/>
            </p:nvPicPr>
            <p:blipFill>
              <a:blip r:embed="rId36"/>
              <a:srcRect/>
              <a:stretch>
                <a:fillRect/>
              </a:stretch>
            </p:blipFill>
            <p:spPr bwMode="auto">
              <a:xfrm>
                <a:off x="5303" y="615"/>
                <a:ext cx="523" cy="66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</p:grpSp>
      </p:grpSp>
      <p:sp>
        <p:nvSpPr>
          <p:cNvPr id="1027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1009650" y="676275"/>
            <a:ext cx="7121525" cy="920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8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9650" y="1806575"/>
            <a:ext cx="7121525" cy="4049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1054" name="Text Box 30"/>
          <p:cNvSpPr txBox="1">
            <a:spLocks noChangeArrowheads="1"/>
          </p:cNvSpPr>
          <p:nvPr/>
        </p:nvSpPr>
        <p:spPr bwMode="auto">
          <a:xfrm>
            <a:off x="6437313" y="5951538"/>
            <a:ext cx="2133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55" name="Text Box 31"/>
          <p:cNvSpPr txBox="1">
            <a:spLocks noChangeArrowheads="1"/>
          </p:cNvSpPr>
          <p:nvPr/>
        </p:nvSpPr>
        <p:spPr bwMode="auto">
          <a:xfrm>
            <a:off x="1181100" y="5951538"/>
            <a:ext cx="5256213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56" name="Rectangle 32"/>
          <p:cNvSpPr>
            <a:spLocks noGrp="1" noChangeArrowheads="1"/>
          </p:cNvSpPr>
          <p:nvPr>
            <p:ph type="sldNum"/>
          </p:nvPr>
        </p:nvSpPr>
        <p:spPr bwMode="auto">
          <a:xfrm>
            <a:off x="573088" y="5951538"/>
            <a:ext cx="60483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E302FF2-57C8-486D-BB30-2866F587F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40404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404040"/>
          </a:solidFill>
          <a:latin typeface="Verdana" pitchFamily="32" charset="0"/>
          <a:ea typeface="Trebuchet MS" pitchFamily="32" charset="0"/>
          <a:cs typeface="Trebuchet MS" pitchFamily="32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404040"/>
          </a:solidFill>
          <a:latin typeface="Verdana" pitchFamily="32" charset="0"/>
          <a:ea typeface="Trebuchet MS" pitchFamily="32" charset="0"/>
          <a:cs typeface="Trebuchet MS" pitchFamily="32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404040"/>
          </a:solidFill>
          <a:latin typeface="Verdana" pitchFamily="32" charset="0"/>
          <a:ea typeface="Trebuchet MS" pitchFamily="32" charset="0"/>
          <a:cs typeface="Trebuchet MS" pitchFamily="32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404040"/>
          </a:solidFill>
          <a:latin typeface="Verdana" pitchFamily="32" charset="0"/>
          <a:ea typeface="Trebuchet MS" pitchFamily="32" charset="0"/>
          <a:cs typeface="Trebuchet MS" pitchFamily="32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404040"/>
          </a:solidFill>
          <a:latin typeface="Verdana" pitchFamily="32" charset="0"/>
          <a:ea typeface="Trebuchet MS" pitchFamily="32" charset="0"/>
          <a:cs typeface="Trebuchet MS" pitchFamily="32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404040"/>
          </a:solidFill>
          <a:latin typeface="Verdana" pitchFamily="32" charset="0"/>
          <a:ea typeface="Trebuchet MS" pitchFamily="32" charset="0"/>
          <a:cs typeface="Trebuchet MS" pitchFamily="32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404040"/>
          </a:solidFill>
          <a:latin typeface="Verdana" pitchFamily="32" charset="0"/>
          <a:ea typeface="Trebuchet MS" pitchFamily="32" charset="0"/>
          <a:cs typeface="Trebuchet MS" pitchFamily="32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404040"/>
          </a:solidFill>
          <a:latin typeface="Verdana" pitchFamily="32" charset="0"/>
          <a:ea typeface="Trebuchet MS" pitchFamily="32" charset="0"/>
          <a:cs typeface="Trebuchet MS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45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40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buChar char="–"/>
        <a:defRPr sz="1600">
          <a:solidFill>
            <a:srgbClr val="40404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35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buChar char="•"/>
        <a:defRPr sz="1400">
          <a:solidFill>
            <a:srgbClr val="40404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buChar char="–"/>
        <a:defRPr sz="1200">
          <a:solidFill>
            <a:srgbClr val="40404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buChar char="»"/>
        <a:defRPr sz="1200">
          <a:solidFill>
            <a:srgbClr val="40404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40404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40404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40404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0" y="685800"/>
            <a:ext cx="8686800" cy="5791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000" b="1" dirty="0">
                <a:solidFill>
                  <a:srgbClr val="6B9B16"/>
                </a:solidFill>
                <a:latin typeface="Verdana" pitchFamily="32" charset="0"/>
                <a:cs typeface="Times New Roman" pitchFamily="16" charset="0"/>
              </a:rPr>
              <a:t/>
            </a:r>
            <a:br>
              <a:rPr lang="ru-RU" sz="4000" b="1" dirty="0">
                <a:solidFill>
                  <a:srgbClr val="6B9B16"/>
                </a:solidFill>
                <a:latin typeface="Verdana" pitchFamily="32" charset="0"/>
                <a:cs typeface="Times New Roman" pitchFamily="16" charset="0"/>
              </a:rPr>
            </a:br>
            <a:r>
              <a:rPr lang="ru-RU" sz="4000" b="1" dirty="0">
                <a:solidFill>
                  <a:srgbClr val="6B9B16"/>
                </a:solidFill>
                <a:latin typeface="Verdana" pitchFamily="32" charset="0"/>
                <a:cs typeface="Times New Roman" pitchFamily="16" charset="0"/>
              </a:rPr>
              <a:t/>
            </a:r>
            <a:br>
              <a:rPr lang="ru-RU" sz="4000" b="1" dirty="0">
                <a:solidFill>
                  <a:srgbClr val="6B9B16"/>
                </a:solidFill>
                <a:latin typeface="Verdana" pitchFamily="32" charset="0"/>
                <a:cs typeface="Times New Roman" pitchFamily="16" charset="0"/>
              </a:rPr>
            </a:br>
            <a:r>
              <a:rPr lang="ru-RU" sz="4000" b="1" dirty="0">
                <a:solidFill>
                  <a:srgbClr val="6B9B16"/>
                </a:solidFill>
                <a:latin typeface="Verdana" pitchFamily="32" charset="0"/>
                <a:cs typeface="Times New Roman" pitchFamily="16" charset="0"/>
              </a:rPr>
              <a:t> </a:t>
            </a:r>
            <a:r>
              <a:rPr lang="ru-RU" sz="2800" b="1" dirty="0">
                <a:solidFill>
                  <a:srgbClr val="4D6222"/>
                </a:solidFill>
                <a:latin typeface="Calibri" pitchFamily="32" charset="0"/>
                <a:cs typeface="Times New Roman" pitchFamily="16" charset="0"/>
              </a:rPr>
              <a:t/>
            </a:r>
            <a:br>
              <a:rPr lang="ru-RU" sz="2800" b="1" dirty="0">
                <a:solidFill>
                  <a:srgbClr val="4D6222"/>
                </a:solidFill>
                <a:latin typeface="Calibri" pitchFamily="32" charset="0"/>
                <a:cs typeface="Times New Roman" pitchFamily="16" charset="0"/>
              </a:rPr>
            </a:br>
            <a:r>
              <a:rPr lang="ru-RU" sz="2800" b="1" dirty="0">
                <a:solidFill>
                  <a:srgbClr val="4D6222"/>
                </a:solidFill>
                <a:latin typeface="Calibri" pitchFamily="32" charset="0"/>
                <a:cs typeface="Times New Roman" pitchFamily="16" charset="0"/>
              </a:rPr>
              <a:t/>
            </a:r>
            <a:br>
              <a:rPr lang="ru-RU" sz="2800" b="1" dirty="0">
                <a:solidFill>
                  <a:srgbClr val="4D6222"/>
                </a:solidFill>
                <a:latin typeface="Calibri" pitchFamily="32" charset="0"/>
                <a:cs typeface="Times New Roman" pitchFamily="16" charset="0"/>
              </a:rPr>
            </a:br>
            <a:r>
              <a:rPr lang="ru-RU" sz="3600" b="1" dirty="0">
                <a:solidFill>
                  <a:srgbClr val="4D622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 ТЕМА :</a:t>
            </a:r>
            <a:br>
              <a:rPr lang="ru-RU" sz="3600" b="1" dirty="0">
                <a:solidFill>
                  <a:srgbClr val="4D622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</a:br>
            <a:r>
              <a:rPr lang="ru-RU" sz="3600" b="1" dirty="0">
                <a:solidFill>
                  <a:srgbClr val="4D622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«</a:t>
            </a:r>
            <a:r>
              <a:rPr lang="ru-RU" sz="3600" b="1" i="1" dirty="0">
                <a:solidFill>
                  <a:srgbClr val="4D6222"/>
                </a:solidFill>
                <a:latin typeface="Calibri" pitchFamily="32" charset="0"/>
              </a:rPr>
              <a:t>Социально - коммуникативное развитие дошкольников в условиях </a:t>
            </a:r>
            <a:r>
              <a:rPr lang="ru-RU" sz="3600" b="1" dirty="0">
                <a:solidFill>
                  <a:srgbClr val="4D6222"/>
                </a:solidFill>
                <a:latin typeface="Calibri" pitchFamily="32" charset="0"/>
              </a:rPr>
              <a:t>ДОУ» </a:t>
            </a:r>
            <a:br>
              <a:rPr lang="ru-RU" sz="3600" b="1" dirty="0">
                <a:solidFill>
                  <a:srgbClr val="4D6222"/>
                </a:solidFill>
                <a:latin typeface="Calibri" pitchFamily="32" charset="0"/>
              </a:rPr>
            </a:br>
            <a:r>
              <a:rPr lang="ru-RU" sz="3600" b="1" dirty="0">
                <a:solidFill>
                  <a:srgbClr val="4D6222"/>
                </a:solidFill>
                <a:latin typeface="Calibri" pitchFamily="32" charset="0"/>
              </a:rPr>
              <a:t/>
            </a:r>
            <a:br>
              <a:rPr lang="ru-RU" sz="3600" b="1" dirty="0">
                <a:solidFill>
                  <a:srgbClr val="4D6222"/>
                </a:solidFill>
                <a:latin typeface="Calibri" pitchFamily="32" charset="0"/>
              </a:rPr>
            </a:br>
            <a:r>
              <a:rPr lang="ru-RU" sz="2400" b="1" dirty="0">
                <a:solidFill>
                  <a:srgbClr val="4D6222"/>
                </a:solidFill>
                <a:latin typeface="Calibri" pitchFamily="32" charset="0"/>
              </a:rPr>
              <a:t/>
            </a:r>
            <a:br>
              <a:rPr lang="ru-RU" sz="2400" b="1" dirty="0">
                <a:solidFill>
                  <a:srgbClr val="4D6222"/>
                </a:solidFill>
                <a:latin typeface="Calibri" pitchFamily="32" charset="0"/>
              </a:rPr>
            </a:br>
            <a:r>
              <a:rPr lang="ru-RU" sz="2400" dirty="0">
                <a:solidFill>
                  <a:srgbClr val="4D6222"/>
                </a:solidFill>
                <a:latin typeface="Calibri" pitchFamily="32" charset="0"/>
              </a:rPr>
              <a:t>Составитель</a:t>
            </a:r>
            <a:r>
              <a:rPr lang="ru-RU" sz="2400" dirty="0" smtClean="0">
                <a:solidFill>
                  <a:srgbClr val="4D6222"/>
                </a:solidFill>
                <a:latin typeface="Calibri" pitchFamily="32" charset="0"/>
              </a:rPr>
              <a:t>: старший воспитатель Зыкова Т.В.</a:t>
            </a:r>
            <a:endParaRPr lang="ru-RU" sz="2400" dirty="0">
              <a:solidFill>
                <a:srgbClr val="4D6222"/>
              </a:solidFill>
              <a:latin typeface="Calibri" pitchFamily="32" charset="0"/>
            </a:endParaRPr>
          </a:p>
        </p:txBody>
      </p:sp>
      <p:pic>
        <p:nvPicPr>
          <p:cNvPr id="3" name="Рисунок 2" descr="дети играю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285728"/>
            <a:ext cx="5643602" cy="321471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09650" y="676275"/>
            <a:ext cx="7123113" cy="922338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smtClean="0">
                <a:solidFill>
                  <a:srgbClr val="467793"/>
                </a:solidFill>
                <a:latin typeface="Georgia" pitchFamily="16" charset="0"/>
                <a:ea typeface="Microsoft YaHei" charset="-122"/>
              </a:rPr>
              <a:t>Социально-коммуникативное развитие в игровой деятельности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47700" y="1806575"/>
            <a:ext cx="3995738" cy="1979615"/>
          </a:xfrm>
        </p:spPr>
        <p:txBody>
          <a:bodyPr/>
          <a:lstStyle/>
          <a:p>
            <a:pPr indent="-341313">
              <a:buFont typeface="Times New Roman" pitchFamily="16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i="1" u="sng" dirty="0" smtClean="0">
                <a:solidFill>
                  <a:srgbClr val="467793"/>
                </a:solidFill>
                <a:latin typeface="Times New Roman" pitchFamily="16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6" charset="0"/>
              </a:rPr>
              <a:t>Сюжетно-ролевые игры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ru-RU" sz="1400" dirty="0" smtClean="0">
                <a:solidFill>
                  <a:srgbClr val="467793"/>
                </a:solidFill>
                <a:latin typeface="Times New Roman" pitchFamily="16" charset="0"/>
              </a:rPr>
              <a:t>направлены на  обогащении их бытового опыта, (« День рождения кукол»», « Больница» и т.д.). Поддерживает </a:t>
            </a:r>
            <a:r>
              <a:rPr lang="ru-RU" sz="1400" dirty="0" err="1" smtClean="0">
                <a:solidFill>
                  <a:srgbClr val="467793"/>
                </a:solidFill>
                <a:latin typeface="Times New Roman" pitchFamily="16" charset="0"/>
              </a:rPr>
              <a:t>сюжетно-отобразительные</a:t>
            </a:r>
            <a:r>
              <a:rPr lang="ru-RU" sz="1400" dirty="0" smtClean="0">
                <a:solidFill>
                  <a:srgbClr val="467793"/>
                </a:solidFill>
                <a:latin typeface="Times New Roman" pitchFamily="16" charset="0"/>
              </a:rPr>
              <a:t> игры, в которых ребенок учится использовать предметы так, как это принято в обществе (ложкой едят, на машине ездят, перевозят груз и т.д.).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4659313" y="1806575"/>
            <a:ext cx="3475037" cy="1931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marL="342900" indent="-341313">
              <a:spcBef>
                <a:spcPts val="450"/>
              </a:spcBef>
              <a:spcAft>
                <a:spcPts val="60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404040"/>
                </a:solidFill>
                <a:latin typeface="Verdana" pitchFamily="32" charset="0"/>
              </a:rPr>
              <a:t>Коммуникативные игры</a:t>
            </a:r>
          </a:p>
          <a:p>
            <a:pPr marL="342900" indent="-341313">
              <a:spcBef>
                <a:spcPts val="45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467793"/>
                </a:solidFill>
                <a:latin typeface="Georgia" pitchFamily="16" charset="0"/>
              </a:rPr>
              <a:t>         это </a:t>
            </a:r>
            <a:r>
              <a:rPr lang="ru-RU" sz="1400" dirty="0">
                <a:solidFill>
                  <a:srgbClr val="467793"/>
                </a:solidFill>
                <a:latin typeface="Georgia" pitchFamily="16" charset="0"/>
              </a:rPr>
              <a:t>игры различной степени подвижности, в ходе которой необходим речевой, тактильный или иной контакт взрослого с ребенком, детей между собой. К ним можно отнести некоторые хороводные игры, словесные и ролевые.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1009650" y="3922713"/>
            <a:ext cx="7123113" cy="1931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marL="342900" indent="-341313">
              <a:spcBef>
                <a:spcPts val="450"/>
              </a:spcBef>
              <a:spcAft>
                <a:spcPts val="60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404040"/>
                </a:solidFill>
                <a:latin typeface="Verdana" pitchFamily="32" charset="0"/>
              </a:rPr>
              <a:t>Игры с правилами ориентированы на</a:t>
            </a:r>
          </a:p>
          <a:p>
            <a:pPr marL="342900" indent="-341313">
              <a:spcBef>
                <a:spcPts val="450"/>
              </a:spcBef>
              <a:spcAft>
                <a:spcPts val="60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dirty="0">
                <a:solidFill>
                  <a:srgbClr val="467793"/>
                </a:solidFill>
                <a:latin typeface="Georgia" pitchFamily="16" charset="0"/>
              </a:rPr>
              <a:t> </a:t>
            </a:r>
            <a:r>
              <a:rPr lang="ru-RU" sz="1400" dirty="0">
                <a:solidFill>
                  <a:srgbClr val="467793"/>
                </a:solidFill>
                <a:latin typeface="Georgia" pitchFamily="16" charset="0"/>
              </a:rPr>
              <a:t>соблюдения правил, заданных взрослым, обговоренных со сверстниками или предусмотренных самой игрой. Ребенок запоминает правила, действует в соответствии с ними, контролируя свои действия и действия сверстников, учится адекватно оценивать результат игры, принимать успех и неудачу. В таких играх активно формируется адекватная самооценка, развиваются различные социальные представления.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09650" y="676275"/>
            <a:ext cx="7123113" cy="922338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b="1" smtClean="0">
                <a:solidFill>
                  <a:srgbClr val="467793"/>
                </a:solidFill>
                <a:latin typeface="Georgia" pitchFamily="16" charset="0"/>
                <a:ea typeface="Microsoft YaHei" charset="-122"/>
              </a:rPr>
              <a:t>Социально-коммуникативное развитие в образовательной деятельности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31800" y="1571625"/>
            <a:ext cx="3979863" cy="2857500"/>
          </a:xfrm>
        </p:spPr>
        <p:txBody>
          <a:bodyPr/>
          <a:lstStyle/>
          <a:p>
            <a:pPr indent="-341313">
              <a:buFont typeface="Times New Roman" pitchFamily="16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i="1" u="sng" smtClean="0">
                <a:solidFill>
                  <a:srgbClr val="000000"/>
                </a:solidFill>
                <a:latin typeface="Georgia" pitchFamily="16" charset="0"/>
              </a:rPr>
              <a:t>Индивидуальное и подгрупповое взаимодействие педагога с ребенком</a:t>
            </a:r>
            <a:r>
              <a:rPr lang="ru-RU" sz="1400" smtClean="0">
                <a:solidFill>
                  <a:srgbClr val="467793"/>
                </a:solidFill>
                <a:latin typeface="Georgia" pitchFamily="16" charset="0"/>
              </a:rPr>
              <a:t> направлено, прежде всего, на закрепление того или иного материала, на работу с отстающими или часто болеющими детьми, в ходе которой осуществляются непосредственное общение, развитие коммуникативно-речевых навыков.</a:t>
            </a: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4319588" y="1735138"/>
            <a:ext cx="4392612" cy="2081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marL="342900" indent="-341313">
              <a:spcBef>
                <a:spcPts val="450"/>
              </a:spcBef>
              <a:spcAft>
                <a:spcPts val="6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i="1" u="sng">
                <a:solidFill>
                  <a:srgbClr val="000000"/>
                </a:solidFill>
                <a:latin typeface="Times New Roman" pitchFamily="16" charset="0"/>
              </a:rPr>
              <a:t>Коллективная деятельность</a:t>
            </a:r>
            <a:r>
              <a:rPr lang="ru-RU" sz="1600" b="1">
                <a:solidFill>
                  <a:srgbClr val="000000"/>
                </a:solidFill>
                <a:latin typeface="Times New Roman" pitchFamily="16" charset="0"/>
              </a:rPr>
              <a:t> </a:t>
            </a:r>
            <a:r>
              <a:rPr lang="ru-RU" sz="1400">
                <a:solidFill>
                  <a:srgbClr val="467793"/>
                </a:solidFill>
                <a:latin typeface="Georgia" pitchFamily="16" charset="0"/>
              </a:rPr>
              <a:t>способствует успешной социализации, формированию коммуникативных навыков. Для достижения общей цели дети учатся договариваться между собой и распределять обязанности, помогать в случае необходимости сверстнику, анализировать полученные результаты</a:t>
            </a:r>
            <a:r>
              <a:rPr lang="ru-RU">
                <a:solidFill>
                  <a:srgbClr val="467793"/>
                </a:solidFill>
                <a:latin typeface="Georgia" pitchFamily="16" charset="0"/>
              </a:rPr>
              <a:t>.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941388" y="4392613"/>
            <a:ext cx="7123112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marL="342900" indent="-341313">
              <a:spcBef>
                <a:spcPts val="450"/>
              </a:spcBef>
              <a:spcAft>
                <a:spcPts val="6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 u="sng">
                <a:solidFill>
                  <a:srgbClr val="000000"/>
                </a:solidFill>
                <a:latin typeface="Georgia" pitchFamily="16" charset="0"/>
              </a:rPr>
              <a:t>Организованная образовательная деятельность (занятие)</a:t>
            </a:r>
            <a:r>
              <a:rPr lang="ru-RU" b="1">
                <a:solidFill>
                  <a:srgbClr val="467793"/>
                </a:solidFill>
                <a:latin typeface="Georgia" pitchFamily="16" charset="0"/>
              </a:rPr>
              <a:t> </a:t>
            </a:r>
            <a:r>
              <a:rPr lang="ru-RU" sz="1400">
                <a:solidFill>
                  <a:srgbClr val="467793"/>
                </a:solidFill>
                <a:latin typeface="Georgia" pitchFamily="16" charset="0"/>
              </a:rPr>
              <a:t>– форма, предусматривающая общение взрослого с детьми, детей между собой. В ходе занятий участники обмениваются информацией, обсуждают и анализируют её, учатся применять полученные знания на практике.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533400" y="1371600"/>
            <a:ext cx="8305800" cy="487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lnSpc>
                <a:spcPct val="8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ru-RU" sz="2400" dirty="0">
                <a:solidFill>
                  <a:srgbClr val="000000"/>
                </a:solidFill>
                <a:latin typeface="Calibri" pitchFamily="32" charset="0"/>
              </a:rPr>
              <a:t> 		</a:t>
            </a:r>
            <a:endParaRPr lang="ru-RU" sz="2400" dirty="0" smtClean="0">
              <a:solidFill>
                <a:srgbClr val="000000"/>
              </a:solidFill>
              <a:latin typeface="Calibri" pitchFamily="32" charset="0"/>
            </a:endParaRPr>
          </a:p>
          <a:p>
            <a:pPr>
              <a:lnSpc>
                <a:spcPct val="8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2925" algn="l"/>
                <a:tab pos="9882188" algn="l"/>
                <a:tab pos="10331450" algn="l"/>
                <a:tab pos="10780713" algn="l"/>
              </a:tabLst>
            </a:pPr>
            <a:endParaRPr lang="ru-RU" sz="2000" dirty="0" smtClean="0">
              <a:solidFill>
                <a:srgbClr val="000000"/>
              </a:solidFill>
              <a:latin typeface="Calibri" pitchFamily="32" charset="0"/>
            </a:endParaRPr>
          </a:p>
          <a:p>
            <a:pPr>
              <a:lnSpc>
                <a:spcPct val="8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2925" algn="l"/>
                <a:tab pos="9882188" algn="l"/>
                <a:tab pos="10331450" algn="l"/>
                <a:tab pos="10780713" algn="l"/>
              </a:tabLst>
            </a:pPr>
            <a:endParaRPr lang="ru-RU" sz="2000" dirty="0" smtClean="0">
              <a:solidFill>
                <a:srgbClr val="000000"/>
              </a:solidFill>
              <a:latin typeface="Calibri" pitchFamily="32" charset="0"/>
            </a:endParaRPr>
          </a:p>
          <a:p>
            <a:pPr>
              <a:lnSpc>
                <a:spcPct val="8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2925" algn="l"/>
                <a:tab pos="9882188" algn="l"/>
                <a:tab pos="10331450" algn="l"/>
                <a:tab pos="10780713" algn="l"/>
              </a:tabLst>
            </a:pPr>
            <a:endParaRPr lang="ru-RU" sz="2000" dirty="0" smtClean="0">
              <a:solidFill>
                <a:srgbClr val="000000"/>
              </a:solidFill>
              <a:latin typeface="Calibri" pitchFamily="32" charset="0"/>
            </a:endParaRPr>
          </a:p>
          <a:p>
            <a:pPr>
              <a:lnSpc>
                <a:spcPct val="8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2925" algn="l"/>
                <a:tab pos="9882188" algn="l"/>
                <a:tab pos="10331450" algn="l"/>
                <a:tab pos="10780713" algn="l"/>
              </a:tabLst>
            </a:pPr>
            <a:endParaRPr lang="ru-RU" sz="2000" dirty="0" smtClean="0">
              <a:solidFill>
                <a:srgbClr val="000000"/>
              </a:solidFill>
              <a:latin typeface="Calibri" pitchFamily="32" charset="0"/>
            </a:endParaRPr>
          </a:p>
          <a:p>
            <a:pPr>
              <a:lnSpc>
                <a:spcPct val="8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2925" algn="l"/>
                <a:tab pos="9882188" algn="l"/>
                <a:tab pos="10331450" algn="l"/>
                <a:tab pos="10780713" algn="l"/>
              </a:tabLst>
            </a:pPr>
            <a:endParaRPr lang="ru-RU" sz="2000" dirty="0" smtClean="0">
              <a:solidFill>
                <a:srgbClr val="000000"/>
              </a:solidFill>
              <a:latin typeface="Calibri" pitchFamily="32" charset="0"/>
            </a:endParaRPr>
          </a:p>
          <a:p>
            <a:pPr>
              <a:lnSpc>
                <a:spcPct val="8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2925" algn="l"/>
                <a:tab pos="9882188" algn="l"/>
                <a:tab pos="10331450" algn="l"/>
                <a:tab pos="10780713" algn="l"/>
              </a:tabLst>
            </a:pPr>
            <a:endParaRPr lang="ru-RU" sz="2000" dirty="0" smtClean="0">
              <a:solidFill>
                <a:srgbClr val="000000"/>
              </a:solidFill>
              <a:latin typeface="Calibri" pitchFamily="32" charset="0"/>
            </a:endParaRPr>
          </a:p>
          <a:p>
            <a:pPr>
              <a:lnSpc>
                <a:spcPct val="8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Calibri" pitchFamily="32" charset="0"/>
              </a:rPr>
              <a:t>Ориентация </a:t>
            </a:r>
            <a:r>
              <a:rPr lang="ru-RU" sz="2000" dirty="0">
                <a:solidFill>
                  <a:srgbClr val="000000"/>
                </a:solidFill>
                <a:latin typeface="Calibri" pitchFamily="32" charset="0"/>
              </a:rPr>
              <a:t>на актуальный запрос общества: социальные (гражданские) и семейные ценности,  здоровый образ жизни, уважение прав личности </a:t>
            </a:r>
            <a:br>
              <a:rPr lang="ru-RU" sz="20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ru-RU" sz="2000" dirty="0">
                <a:solidFill>
                  <a:srgbClr val="000000"/>
                </a:solidFill>
                <a:latin typeface="Calibri" pitchFamily="32" charset="0"/>
              </a:rPr>
              <a:t> 		Формирование толерантных установок не только к представителям иной культуры, но и знание ребенком собственной истории, уважение к традициям предыдущих поколений</a:t>
            </a:r>
            <a:br>
              <a:rPr lang="ru-RU" sz="20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ru-RU" sz="2000" dirty="0">
                <a:solidFill>
                  <a:srgbClr val="000000"/>
                </a:solidFill>
                <a:latin typeface="Calibri" pitchFamily="32" charset="0"/>
              </a:rPr>
              <a:t> 		Расширение представлений дошкольников в разных областях знаний: науки, культуры, искусства, литературы, религии...</a:t>
            </a:r>
            <a:br>
              <a:rPr lang="ru-RU" sz="20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ru-RU" sz="2000" dirty="0">
                <a:solidFill>
                  <a:srgbClr val="000000"/>
                </a:solidFill>
                <a:latin typeface="Calibri" pitchFamily="32" charset="0"/>
              </a:rPr>
              <a:t> 		Интеграция основных направлений развития детей дошкольного возраста: физического, познавательно-речевого, социально-личностного, художественно-эстетического</a:t>
            </a:r>
            <a:br>
              <a:rPr lang="ru-RU" sz="20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ru-RU" sz="2000" dirty="0">
                <a:solidFill>
                  <a:srgbClr val="000000"/>
                </a:solidFill>
                <a:latin typeface="Calibri" pitchFamily="32" charset="0"/>
              </a:rPr>
              <a:t> 		Преемственность в содержании, методах и приемах воспитания и обучения </a:t>
            </a:r>
            <a:r>
              <a:rPr lang="ru-RU" sz="2000" dirty="0" smtClean="0">
                <a:solidFill>
                  <a:srgbClr val="000000"/>
                </a:solidFill>
                <a:latin typeface="Calibri" pitchFamily="32" charset="0"/>
              </a:rPr>
              <a:t> детского сада, семьи и школы</a:t>
            </a:r>
            <a:r>
              <a:rPr lang="ru-RU" sz="20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ru-RU" sz="2000" dirty="0">
                <a:solidFill>
                  <a:srgbClr val="000000"/>
                </a:solidFill>
                <a:latin typeface="Calibri" pitchFamily="32" charset="0"/>
              </a:rPr>
              <a:t> 		Непосредственное вовлечение семьи в образовательный процесс</a:t>
            </a:r>
            <a:br>
              <a:rPr lang="ru-RU" sz="20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ru-RU" sz="2400" b="1" dirty="0">
                <a:solidFill>
                  <a:srgbClr val="5EAEAE"/>
                </a:solidFill>
                <a:latin typeface="Calibri" pitchFamily="32" charset="0"/>
              </a:rPr>
              <a:t/>
            </a:r>
            <a:br>
              <a:rPr lang="ru-RU" sz="2400" b="1" dirty="0">
                <a:solidFill>
                  <a:srgbClr val="5EAEAE"/>
                </a:solidFill>
                <a:latin typeface="Calibri" pitchFamily="32" charset="0"/>
              </a:rPr>
            </a:br>
            <a:endParaRPr lang="ru-RU" sz="2400" b="1" dirty="0">
              <a:solidFill>
                <a:srgbClr val="5EAEAE"/>
              </a:solidFill>
              <a:latin typeface="Calibri" pitchFamily="32" charset="0"/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3443288" y="228600"/>
            <a:ext cx="5700712" cy="15718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 dirty="0" err="1">
                <a:solidFill>
                  <a:srgbClr val="4D6222"/>
                </a:solidFill>
                <a:latin typeface="Calibri" pitchFamily="32" charset="0"/>
              </a:rPr>
              <a:t>Этнокалендарь</a:t>
            </a:r>
            <a:r>
              <a:rPr lang="ru-RU" sz="2400" b="1" i="1" dirty="0">
                <a:solidFill>
                  <a:srgbClr val="4D6222"/>
                </a:solidFill>
                <a:latin typeface="Calibri" pitchFamily="32" charset="0"/>
              </a:rPr>
              <a:t> </a:t>
            </a:r>
            <a:r>
              <a:rPr lang="ru-RU" sz="2400" b="1" i="1">
                <a:solidFill>
                  <a:srgbClr val="4D6222"/>
                </a:solidFill>
                <a:latin typeface="Calibri" pitchFamily="32" charset="0"/>
              </a:rPr>
              <a:t>-   </a:t>
            </a:r>
            <a:r>
              <a:rPr lang="ru-RU" sz="2400" b="1" i="1" smtClean="0">
                <a:solidFill>
                  <a:srgbClr val="4D6222"/>
                </a:solidFill>
                <a:latin typeface="Calibri" pitchFamily="32" charset="0"/>
              </a:rPr>
              <a:t>как средство</a:t>
            </a:r>
            <a:endParaRPr lang="ru-RU" sz="2400" b="1" i="1" dirty="0">
              <a:solidFill>
                <a:srgbClr val="4D6222"/>
              </a:solidFill>
              <a:latin typeface="Calibri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 dirty="0" smtClean="0">
                <a:solidFill>
                  <a:srgbClr val="4D6222"/>
                </a:solidFill>
                <a:latin typeface="Calibri" pitchFamily="32" charset="0"/>
              </a:rPr>
              <a:t>реализации социально-коммуникативного </a:t>
            </a:r>
            <a:endParaRPr lang="ru-RU" sz="2400" b="1" i="1" dirty="0">
              <a:solidFill>
                <a:srgbClr val="4D6222"/>
              </a:solidFill>
              <a:latin typeface="Calibri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 dirty="0">
                <a:solidFill>
                  <a:srgbClr val="4D6222"/>
                </a:solidFill>
                <a:latin typeface="Calibri" pitchFamily="32" charset="0"/>
              </a:rPr>
              <a:t>развития дошкольников в ДОУ</a:t>
            </a:r>
          </a:p>
        </p:txBody>
      </p:sp>
      <p:pic>
        <p:nvPicPr>
          <p:cNvPr id="5" name="Рисунок 4" descr="150959790735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-1"/>
            <a:ext cx="3286148" cy="246461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3"/>
          <p:cNvSpPr>
            <a:spLocks noChangeArrowheads="1"/>
          </p:cNvSpPr>
          <p:nvPr/>
        </p:nvSpPr>
        <p:spPr bwMode="auto">
          <a:xfrm>
            <a:off x="4191000" y="4886325"/>
            <a:ext cx="4800600" cy="347663"/>
          </a:xfrm>
          <a:prstGeom prst="roundRect">
            <a:avLst>
              <a:gd name="adj" fmla="val 16667"/>
            </a:avLst>
          </a:prstGeom>
          <a:solidFill>
            <a:srgbClr val="E3EECD"/>
          </a:solidFill>
          <a:ln w="19080" cap="rnd">
            <a:solidFill>
              <a:srgbClr val="8DAD55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 err="1" smtClean="0"/>
              <a:t>Жж</a:t>
            </a:r>
            <a:endParaRPr lang="ru-RU" dirty="0"/>
          </a:p>
        </p:txBody>
      </p:sp>
      <p:sp>
        <p:nvSpPr>
          <p:cNvPr id="15365" name="AutoShape 4"/>
          <p:cNvSpPr>
            <a:spLocks noChangeArrowheads="1"/>
          </p:cNvSpPr>
          <p:nvPr/>
        </p:nvSpPr>
        <p:spPr bwMode="auto">
          <a:xfrm>
            <a:off x="5357818" y="214290"/>
            <a:ext cx="3505201" cy="1371600"/>
          </a:xfrm>
          <a:custGeom>
            <a:avLst/>
            <a:gdLst>
              <a:gd name="T0" fmla="*/ 228605 w 3505201"/>
              <a:gd name="T1" fmla="*/ 0 h 1371600"/>
              <a:gd name="T2" fmla="*/ 3505201 w 3505201"/>
              <a:gd name="T3" fmla="*/ 0 h 1371600"/>
              <a:gd name="T4" fmla="*/ 3505201 w 3505201"/>
              <a:gd name="T5" fmla="*/ 0 h 1371600"/>
              <a:gd name="T6" fmla="*/ 3505201 w 3505201"/>
              <a:gd name="T7" fmla="*/ 1142995 h 1371600"/>
              <a:gd name="T8" fmla="*/ 3276597 w 3505201"/>
              <a:gd name="T9" fmla="*/ 1371600 h 1371600"/>
              <a:gd name="T10" fmla="*/ 0 w 3505201"/>
              <a:gd name="T11" fmla="*/ 1371600 h 1371600"/>
              <a:gd name="T12" fmla="*/ 0 w 3505201"/>
              <a:gd name="T13" fmla="*/ 1371600 h 1371600"/>
              <a:gd name="T14" fmla="*/ 0 w 3505201"/>
              <a:gd name="T15" fmla="*/ 228605 h 1371600"/>
              <a:gd name="T16" fmla="*/ 228605 w 3505201"/>
              <a:gd name="T17" fmla="*/ 0 h 1371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505201"/>
              <a:gd name="T28" fmla="*/ 0 h 1371600"/>
              <a:gd name="T29" fmla="*/ 3505201 w 3505201"/>
              <a:gd name="T30" fmla="*/ 1371600 h 137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505201" h="1371600">
                <a:moveTo>
                  <a:pt x="228605" y="0"/>
                </a:moveTo>
                <a:lnTo>
                  <a:pt x="3505201" y="0"/>
                </a:lnTo>
                <a:lnTo>
                  <a:pt x="3505201" y="1142995"/>
                </a:lnTo>
                <a:cubicBezTo>
                  <a:pt x="3505201" y="1269250"/>
                  <a:pt x="3402851" y="1371600"/>
                  <a:pt x="3276596" y="1371600"/>
                </a:cubicBezTo>
                <a:lnTo>
                  <a:pt x="0" y="1371600"/>
                </a:lnTo>
                <a:lnTo>
                  <a:pt x="0" y="228605"/>
                </a:lnTo>
                <a:cubicBezTo>
                  <a:pt x="0" y="102350"/>
                  <a:pt x="102350" y="0"/>
                  <a:pt x="228605" y="0"/>
                </a:cubicBezTo>
                <a:close/>
              </a:path>
            </a:pathLst>
          </a:custGeom>
          <a:solidFill>
            <a:srgbClr val="C1EC76"/>
          </a:solidFill>
          <a:ln w="19080" cap="rnd">
            <a:solidFill>
              <a:srgbClr val="8DAD55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 dirty="0">
                <a:solidFill>
                  <a:srgbClr val="000000"/>
                </a:solidFill>
                <a:latin typeface="Calibri" pitchFamily="32" charset="0"/>
              </a:rPr>
              <a:t>Сотрудничество с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 dirty="0">
                <a:solidFill>
                  <a:srgbClr val="000000"/>
                </a:solidFill>
                <a:latin typeface="Calibri" pitchFamily="32" charset="0"/>
              </a:rPr>
              <a:t>с</a:t>
            </a:r>
            <a:r>
              <a:rPr lang="ru-RU" sz="2400" b="1" i="1" dirty="0" smtClean="0">
                <a:solidFill>
                  <a:srgbClr val="000000"/>
                </a:solidFill>
                <a:latin typeface="Calibri" pitchFamily="32" charset="0"/>
              </a:rPr>
              <a:t>оциальными партнерами (школа, клуб, библиотека)</a:t>
            </a:r>
            <a:endParaRPr lang="ru-RU" sz="2400" b="1" i="1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4214813" y="4864100"/>
            <a:ext cx="37433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000000"/>
                </a:solidFill>
                <a:latin typeface="Calibri" pitchFamily="32" charset="0"/>
              </a:rPr>
              <a:t>Выставки книг, плакатов по </a:t>
            </a:r>
            <a:r>
              <a:rPr lang="ru-RU" dirty="0" smtClean="0">
                <a:solidFill>
                  <a:srgbClr val="000000"/>
                </a:solidFill>
                <a:latin typeface="Calibri" pitchFamily="32" charset="0"/>
              </a:rPr>
              <a:t>ОБЖ</a:t>
            </a:r>
            <a:endParaRPr lang="ru-RU" dirty="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1536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1825" y="2447925"/>
            <a:ext cx="4176713" cy="36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70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65550" y="3800475"/>
            <a:ext cx="4864100" cy="650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71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4451350"/>
            <a:ext cx="4876800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72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5216525"/>
            <a:ext cx="4724400" cy="466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73" name="Text Box 12"/>
          <p:cNvSpPr txBox="1">
            <a:spLocks noChangeArrowheads="1"/>
          </p:cNvSpPr>
          <p:nvPr/>
        </p:nvSpPr>
        <p:spPr bwMode="auto">
          <a:xfrm>
            <a:off x="3144838" y="2447925"/>
            <a:ext cx="4505890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000000"/>
                </a:solidFill>
                <a:latin typeface="Calibri" pitchFamily="32" charset="0"/>
              </a:rPr>
              <a:t>Мероприятия библиотеки в  ДОУ (по плану)</a:t>
            </a:r>
            <a:endParaRPr lang="ru-RU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5374" name="Text Box 13"/>
          <p:cNvSpPr txBox="1">
            <a:spLocks noChangeArrowheads="1"/>
          </p:cNvSpPr>
          <p:nvPr/>
        </p:nvSpPr>
        <p:spPr bwMode="auto">
          <a:xfrm>
            <a:off x="3343275" y="2816225"/>
            <a:ext cx="4505325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000000"/>
                </a:solidFill>
                <a:latin typeface="Calibri" pitchFamily="32" charset="0"/>
              </a:rPr>
              <a:t>Празднование русских народных традиций  «Колядки» , «</a:t>
            </a:r>
            <a:r>
              <a:rPr lang="ru-RU" dirty="0" err="1" smtClean="0">
                <a:solidFill>
                  <a:srgbClr val="000000"/>
                </a:solidFill>
                <a:latin typeface="Calibri" pitchFamily="32" charset="0"/>
              </a:rPr>
              <a:t>Масленница</a:t>
            </a:r>
            <a:r>
              <a:rPr lang="ru-RU" dirty="0" smtClean="0">
                <a:solidFill>
                  <a:srgbClr val="000000"/>
                </a:solidFill>
                <a:latin typeface="Calibri" pitchFamily="32" charset="0"/>
              </a:rPr>
              <a:t>» </a:t>
            </a:r>
            <a:endParaRPr lang="ru-RU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5376" name="Text Box 15"/>
          <p:cNvSpPr txBox="1">
            <a:spLocks noChangeArrowheads="1"/>
          </p:cNvSpPr>
          <p:nvPr/>
        </p:nvSpPr>
        <p:spPr bwMode="auto">
          <a:xfrm>
            <a:off x="3560763" y="3803650"/>
            <a:ext cx="50514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Calibri" pitchFamily="32" charset="0"/>
              </a:rPr>
              <a:t>Методический, информационный материал ГИБДД и ПЧ</a:t>
            </a:r>
          </a:p>
        </p:txBody>
      </p:sp>
      <p:sp>
        <p:nvSpPr>
          <p:cNvPr id="15377" name="Text Box 16"/>
          <p:cNvSpPr txBox="1">
            <a:spLocks noChangeArrowheads="1"/>
          </p:cNvSpPr>
          <p:nvPr/>
        </p:nvSpPr>
        <p:spPr bwMode="auto">
          <a:xfrm>
            <a:off x="3962400" y="4494213"/>
            <a:ext cx="48768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000000"/>
                </a:solidFill>
                <a:latin typeface="Calibri" pitchFamily="32" charset="0"/>
              </a:rPr>
              <a:t>Игровые программы </a:t>
            </a:r>
            <a:r>
              <a:rPr lang="ru-RU" dirty="0">
                <a:solidFill>
                  <a:srgbClr val="000000"/>
                </a:solidFill>
                <a:latin typeface="Calibri" pitchFamily="32" charset="0"/>
              </a:rPr>
              <a:t>по </a:t>
            </a:r>
            <a:r>
              <a:rPr lang="ru-RU" dirty="0" smtClean="0">
                <a:solidFill>
                  <a:srgbClr val="000000"/>
                </a:solidFill>
                <a:latin typeface="Calibri" pitchFamily="32" charset="0"/>
              </a:rPr>
              <a:t>ПДД, ЗОЖ, экологии.</a:t>
            </a:r>
            <a:endParaRPr lang="ru-RU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5378" name="Text Box 17"/>
          <p:cNvSpPr txBox="1">
            <a:spLocks noChangeArrowheads="1"/>
          </p:cNvSpPr>
          <p:nvPr/>
        </p:nvSpPr>
        <p:spPr bwMode="auto">
          <a:xfrm>
            <a:off x="4425950" y="5233988"/>
            <a:ext cx="47180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Calibri" pitchFamily="32" charset="0"/>
              </a:rPr>
              <a:t>Выставки творческих работ по теме</a:t>
            </a:r>
          </a:p>
        </p:txBody>
      </p:sp>
      <p:pic>
        <p:nvPicPr>
          <p:cNvPr id="21" name="Рисунок 20" descr="150959764117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357166"/>
            <a:ext cx="3048021" cy="2286016"/>
          </a:xfrm>
          <a:prstGeom prst="rect">
            <a:avLst/>
          </a:prstGeom>
        </p:spPr>
      </p:pic>
      <p:pic>
        <p:nvPicPr>
          <p:cNvPr id="23" name="Рисунок 22" descr="20180124_1034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643314"/>
            <a:ext cx="3714745" cy="278605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85918" y="4714884"/>
            <a:ext cx="5486400" cy="566738"/>
          </a:xfrm>
        </p:spPr>
        <p:txBody>
          <a:bodyPr/>
          <a:lstStyle/>
          <a:p>
            <a:r>
              <a:rPr lang="ru-RU" dirty="0" smtClean="0"/>
              <a:t>Выступления воспитанников по БДД в МБОУ СОШ № 19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 smtClean="0"/>
              <a:t>«Мы знаем правила движения» </a:t>
            </a:r>
            <a:endParaRPr lang="ru-RU" sz="2400" dirty="0"/>
          </a:p>
        </p:txBody>
      </p:sp>
      <p:pic>
        <p:nvPicPr>
          <p:cNvPr id="6" name="Рисунок 5" descr="20151126_10252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875" b="21875"/>
          <a:stretch>
            <a:fillRect/>
          </a:stretch>
        </p:blipFill>
        <p:spPr>
          <a:xfrm>
            <a:off x="1500166" y="285728"/>
            <a:ext cx="54864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Эх, </a:t>
            </a:r>
            <a:r>
              <a:rPr lang="ru-RU" dirty="0" err="1" smtClean="0"/>
              <a:t>Масленница</a:t>
            </a:r>
            <a:r>
              <a:rPr lang="ru-RU" sz="2800" dirty="0" smtClean="0"/>
              <a:t>!( совместное мероприятие с ДК </a:t>
            </a:r>
            <a:r>
              <a:rPr lang="ru-RU" sz="2800" dirty="0" err="1" smtClean="0"/>
              <a:t>с.Бродово</a:t>
            </a:r>
            <a:r>
              <a:rPr lang="ru-RU" sz="2800" dirty="0" smtClean="0"/>
              <a:t>)»</a:t>
            </a:r>
            <a:endParaRPr lang="ru-RU" sz="2800" dirty="0"/>
          </a:p>
        </p:txBody>
      </p:sp>
      <p:pic>
        <p:nvPicPr>
          <p:cNvPr id="9" name="Содержимое 8" descr="20160311_1103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928802"/>
            <a:ext cx="3071833" cy="3714775"/>
          </a:xfrm>
        </p:spPr>
      </p:pic>
      <p:pic>
        <p:nvPicPr>
          <p:cNvPr id="10" name="Содержимое 9" descr="20160311_111707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000629" y="2000240"/>
            <a:ext cx="3214710" cy="35719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Мы играем, экспериментируем, набираемся сил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Содержимое 5" descr="DSC0180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53356" y="1714489"/>
            <a:ext cx="2597151" cy="2039950"/>
          </a:xfrm>
        </p:spPr>
      </p:pic>
      <p:pic>
        <p:nvPicPr>
          <p:cNvPr id="7" name="Содержимое 6" descr="DSC01821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090318" y="1806575"/>
            <a:ext cx="2597151" cy="1947863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DSC018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143380"/>
            <a:ext cx="3619493" cy="2357454"/>
          </a:xfrm>
          <a:prstGeom prst="rect">
            <a:avLst/>
          </a:prstGeom>
        </p:spPr>
      </p:pic>
      <p:pic>
        <p:nvPicPr>
          <p:cNvPr id="9" name="Рисунок 8" descr="DSC018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142976" y="4000504"/>
            <a:ext cx="3071834" cy="242617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1"/>
          <p:cNvSpPr>
            <a:spLocks noChangeArrowheads="1"/>
          </p:cNvSpPr>
          <p:nvPr/>
        </p:nvSpPr>
        <p:spPr bwMode="auto">
          <a:xfrm>
            <a:off x="5297488" y="673100"/>
            <a:ext cx="3629025" cy="2305050"/>
          </a:xfrm>
          <a:prstGeom prst="flowChartAlternateProcess">
            <a:avLst/>
          </a:prstGeom>
          <a:solidFill>
            <a:srgbClr val="CCFFCC"/>
          </a:solidFill>
          <a:ln w="19080" cap="sq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7" name="AutoShape 2"/>
          <p:cNvSpPr>
            <a:spLocks noChangeArrowheads="1"/>
          </p:cNvSpPr>
          <p:nvPr/>
        </p:nvSpPr>
        <p:spPr bwMode="auto">
          <a:xfrm>
            <a:off x="5105400" y="3657600"/>
            <a:ext cx="3821113" cy="2687638"/>
          </a:xfrm>
          <a:prstGeom prst="flowChartAlternateProcess">
            <a:avLst/>
          </a:prstGeom>
          <a:solidFill>
            <a:srgbClr val="CCFFCC"/>
          </a:solidFill>
          <a:ln w="19080" cap="sq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8" name="AutoShape 3"/>
          <p:cNvSpPr>
            <a:spLocks noChangeArrowheads="1"/>
          </p:cNvSpPr>
          <p:nvPr/>
        </p:nvSpPr>
        <p:spPr bwMode="auto">
          <a:xfrm>
            <a:off x="488950" y="673100"/>
            <a:ext cx="3440113" cy="2433638"/>
          </a:xfrm>
          <a:prstGeom prst="flowChartAlternateProcess">
            <a:avLst/>
          </a:prstGeom>
          <a:solidFill>
            <a:srgbClr val="CCFFCC"/>
          </a:solidFill>
          <a:ln w="19080" cap="sq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9" name="AutoShape 4"/>
          <p:cNvSpPr>
            <a:spLocks noChangeArrowheads="1"/>
          </p:cNvSpPr>
          <p:nvPr/>
        </p:nvSpPr>
        <p:spPr bwMode="auto">
          <a:xfrm>
            <a:off x="304800" y="3581400"/>
            <a:ext cx="3810000" cy="3048000"/>
          </a:xfrm>
          <a:prstGeom prst="flowChartAlternateProcess">
            <a:avLst/>
          </a:prstGeom>
          <a:solidFill>
            <a:srgbClr val="CCFFCC"/>
          </a:solidFill>
          <a:ln w="19080" cap="sq">
            <a:solidFill>
              <a:srgbClr val="0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buFont typeface="Calibri" pitchFamily="32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Calibri" pitchFamily="32" charset="0"/>
              </a:rPr>
              <a:t> Повышение интереса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Calibri" pitchFamily="32" charset="0"/>
              </a:rPr>
              <a:t> к педагогическому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Calibri" pitchFamily="32" charset="0"/>
              </a:rPr>
              <a:t> процессу</a:t>
            </a:r>
          </a:p>
          <a:p>
            <a:pPr>
              <a:buFont typeface="Calibri" pitchFamily="32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Calibri" pitchFamily="32" charset="0"/>
              </a:rPr>
              <a:t> Непосредственное участие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Calibri" pitchFamily="32" charset="0"/>
              </a:rPr>
              <a:t> в совместной образовательной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Calibri" pitchFamily="32" charset="0"/>
              </a:rPr>
              <a:t> деятельности</a:t>
            </a:r>
          </a:p>
        </p:txBody>
      </p:sp>
      <p:sp>
        <p:nvSpPr>
          <p:cNvPr id="16390" name="Oval 5"/>
          <p:cNvSpPr>
            <a:spLocks noChangeArrowheads="1"/>
          </p:cNvSpPr>
          <p:nvPr/>
        </p:nvSpPr>
        <p:spPr bwMode="auto">
          <a:xfrm>
            <a:off x="3451225" y="2498725"/>
            <a:ext cx="2224088" cy="1325563"/>
          </a:xfrm>
          <a:prstGeom prst="ellipse">
            <a:avLst/>
          </a:prstGeom>
          <a:solidFill>
            <a:srgbClr val="CCFFCC"/>
          </a:solidFill>
          <a:ln w="19080" cap="sq">
            <a:solidFill>
              <a:srgbClr val="0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>
                <a:solidFill>
                  <a:srgbClr val="000000"/>
                </a:solidFill>
              </a:rPr>
              <a:t>    </a:t>
            </a:r>
            <a:r>
              <a:rPr lang="ru-RU" sz="2400" dirty="0" smtClean="0">
                <a:solidFill>
                  <a:srgbClr val="000000"/>
                </a:solidFill>
              </a:rPr>
              <a:t>СКР</a:t>
            </a:r>
            <a:endParaRPr lang="ru-RU" sz="2400" dirty="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>
                <a:solidFill>
                  <a:srgbClr val="000000"/>
                </a:solidFill>
              </a:rPr>
              <a:t>   в ДОУ</a:t>
            </a:r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609600" y="4572000"/>
            <a:ext cx="3159125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666750" y="762000"/>
            <a:ext cx="3043238" cy="2014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Calibri" pitchFamily="32" charset="0"/>
              </a:rPr>
              <a:t>Для детей :</a:t>
            </a:r>
          </a:p>
          <a:p>
            <a:pP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Calibri" pitchFamily="32" charset="0"/>
              </a:rPr>
              <a:t>Воспитание общей культуры</a:t>
            </a:r>
          </a:p>
          <a:p>
            <a:pPr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Calibri" pitchFamily="32" charset="0"/>
              </a:rPr>
              <a:t>Формирование целостной картины мира</a:t>
            </a:r>
          </a:p>
          <a:p>
            <a:pPr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Calibri" pitchFamily="32" charset="0"/>
              </a:rPr>
              <a:t>Представление в различных областях знаний</a:t>
            </a:r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5289550" y="3810000"/>
            <a:ext cx="3549650" cy="2166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Calibri" pitchFamily="32" charset="0"/>
              </a:rPr>
              <a:t>Для педагогов ДОУ:</a:t>
            </a:r>
          </a:p>
          <a:p>
            <a:pPr>
              <a:spcBef>
                <a:spcPts val="1125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Calibri" pitchFamily="32" charset="0"/>
              </a:rPr>
              <a:t>Мероприятия по повышению квалификации педагогов ДОУ</a:t>
            </a:r>
          </a:p>
          <a:p>
            <a:pPr>
              <a:spcBef>
                <a:spcPts val="1125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Calibri" pitchFamily="32" charset="0"/>
              </a:rPr>
              <a:t>Создание условий для реализации задач ОП ДОУ</a:t>
            </a: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6394" name="Text Box 9"/>
          <p:cNvSpPr txBox="1">
            <a:spLocks noChangeArrowheads="1"/>
          </p:cNvSpPr>
          <p:nvPr/>
        </p:nvSpPr>
        <p:spPr bwMode="auto">
          <a:xfrm>
            <a:off x="5486400" y="762000"/>
            <a:ext cx="3352800" cy="2014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Calibri" pitchFamily="32" charset="0"/>
              </a:rPr>
              <a:t>Для детей:</a:t>
            </a:r>
          </a:p>
          <a:p>
            <a:pP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Calibri" pitchFamily="32" charset="0"/>
              </a:rPr>
              <a:t>Формирование предпосылок универсальных учебных действий</a:t>
            </a:r>
          </a:p>
          <a:p>
            <a:pP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Calibri" pitchFamily="32" charset="0"/>
              </a:rPr>
              <a:t>Успешная адаптация к школьной жизни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836988" y="3033713"/>
            <a:ext cx="1452562" cy="12017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4" charset="0"/>
            </a:endParaRPr>
          </a:p>
          <a:p>
            <a:pPr algn="ctr"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4" charset="0"/>
            </a:endParaRPr>
          </a:p>
          <a:p>
            <a:pPr algn="ctr"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4" charset="0"/>
            </a:endParaRPr>
          </a:p>
        </p:txBody>
      </p:sp>
      <p:sp>
        <p:nvSpPr>
          <p:cNvPr id="16396" name="Text Box 11"/>
          <p:cNvSpPr txBox="1">
            <a:spLocks noChangeArrowheads="1"/>
          </p:cNvSpPr>
          <p:nvPr/>
        </p:nvSpPr>
        <p:spPr bwMode="auto">
          <a:xfrm>
            <a:off x="609600" y="3810000"/>
            <a:ext cx="17208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Calibri" pitchFamily="32" charset="0"/>
              </a:rPr>
              <a:t>Для родителей</a:t>
            </a:r>
            <a:r>
              <a:rPr lang="ru-RU">
                <a:solidFill>
                  <a:srgbClr val="000000"/>
                </a:solidFill>
              </a:rPr>
              <a:t>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3915" y="3244334"/>
            <a:ext cx="3336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4D6222"/>
                </a:solidFill>
                <a:latin typeface="Verdana" pitchFamily="32" charset="0"/>
              </a:rPr>
              <a:t>СПАСИБО ЗА ВНИМАНИЕ !</a:t>
            </a:r>
            <a:endParaRPr lang="ru-RU" dirty="0">
              <a:solidFill>
                <a:srgbClr val="4D6222"/>
              </a:solidFill>
              <a:latin typeface="Verdana" pitchFamily="32" charset="0"/>
            </a:endParaRPr>
          </a:p>
        </p:txBody>
      </p:sp>
      <p:pic>
        <p:nvPicPr>
          <p:cNvPr id="3" name="Рисунок 2" descr="15084387970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23" y="357167"/>
            <a:ext cx="3524275" cy="2643206"/>
          </a:xfrm>
          <a:prstGeom prst="rect">
            <a:avLst/>
          </a:prstGeom>
        </p:spPr>
      </p:pic>
      <p:pic>
        <p:nvPicPr>
          <p:cNvPr id="8" name="Рисунок 7" descr="20170221_1631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2" y="3714752"/>
            <a:ext cx="4190997" cy="31432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685800" y="914400"/>
            <a:ext cx="7772400" cy="3200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600" b="1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ru-RU" sz="36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ru-RU" sz="3600" b="1" dirty="0" smtClean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ru-RU" sz="20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/>
            </a:r>
            <a:b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</a:br>
            <a:r>
              <a:rPr lang="ru-RU" sz="3600" b="1" dirty="0">
                <a:solidFill>
                  <a:srgbClr val="000000"/>
                </a:solidFill>
                <a:latin typeface="Calibri" pitchFamily="32" charset="0"/>
              </a:rPr>
              <a:t>Социализация</a:t>
            </a:r>
            <a:r>
              <a:rPr lang="ru-RU" b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ru-RU" b="1" i="1" dirty="0">
                <a:solidFill>
                  <a:srgbClr val="000000"/>
                </a:solidFill>
                <a:latin typeface="Calibri" pitchFamily="32" charset="0"/>
              </a:rPr>
              <a:t>-  </a:t>
            </a:r>
            <a:r>
              <a:rPr lang="ru-RU" dirty="0">
                <a:solidFill>
                  <a:srgbClr val="000000"/>
                </a:solidFill>
                <a:latin typeface="Calibri" pitchFamily="32" charset="0"/>
              </a:rPr>
              <a:t>это процесс усвоения определенной системы знаний, норм и культурных ценностей, позволяющих дошкольнику </a:t>
            </a:r>
            <a:r>
              <a:rPr lang="ru-RU" b="1" i="1" dirty="0">
                <a:solidFill>
                  <a:srgbClr val="000000"/>
                </a:solidFill>
                <a:latin typeface="Calibri" pitchFamily="32" charset="0"/>
              </a:rPr>
              <a:t>активно и компетентно участвовать в жизни общества. </a:t>
            </a:r>
            <a:br>
              <a:rPr lang="ru-RU" b="1" i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ru-RU" b="1" i="1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ru-RU" b="1" i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ru-RU" sz="3600" b="1" dirty="0" err="1">
                <a:solidFill>
                  <a:srgbClr val="000000"/>
                </a:solidFill>
                <a:latin typeface="Calibri" pitchFamily="32" charset="0"/>
              </a:rPr>
              <a:t>Коммуникативность</a:t>
            </a:r>
            <a:r>
              <a:rPr lang="ru-RU" b="1" i="1" dirty="0">
                <a:solidFill>
                  <a:srgbClr val="000000"/>
                </a:solidFill>
                <a:latin typeface="Calibri" pitchFamily="32" charset="0"/>
              </a:rPr>
              <a:t> -</a:t>
            </a:r>
            <a:r>
              <a:rPr lang="ru-RU" dirty="0">
                <a:solidFill>
                  <a:srgbClr val="000000"/>
                </a:solidFill>
                <a:latin typeface="Calibri" pitchFamily="32" charset="0"/>
              </a:rPr>
              <a:t>врожденная или </a:t>
            </a:r>
            <a:r>
              <a:rPr lang="ru-RU" i="1" dirty="0">
                <a:solidFill>
                  <a:srgbClr val="000000"/>
                </a:solidFill>
                <a:latin typeface="Calibri" pitchFamily="32" charset="0"/>
              </a:rPr>
              <a:t>приобретенная </a:t>
            </a:r>
            <a:r>
              <a:rPr lang="ru-RU" b="1" i="1" dirty="0">
                <a:solidFill>
                  <a:srgbClr val="000000"/>
                </a:solidFill>
                <a:latin typeface="Calibri" pitchFamily="32" charset="0"/>
              </a:rPr>
              <a:t>способность, навык, умение передавать правильно свои мысли, чувства, эмоции </a:t>
            </a:r>
            <a:r>
              <a:rPr lang="ru-RU" b="1" i="1" dirty="0" smtClean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alibri" pitchFamily="32" charset="0"/>
              </a:rPr>
              <a:t>так</a:t>
            </a:r>
            <a:r>
              <a:rPr lang="ru-RU" dirty="0">
                <a:solidFill>
                  <a:srgbClr val="000000"/>
                </a:solidFill>
                <a:latin typeface="Calibri" pitchFamily="32" charset="0"/>
              </a:rPr>
              <a:t>, чтобы они   </a:t>
            </a:r>
            <a:r>
              <a:rPr lang="ru-RU" b="1" i="1" dirty="0">
                <a:solidFill>
                  <a:srgbClr val="000000"/>
                </a:solidFill>
                <a:latin typeface="Calibri" pitchFamily="32" charset="0"/>
              </a:rPr>
              <a:t>были поняты</a:t>
            </a:r>
            <a:r>
              <a:rPr lang="ru-RU" dirty="0">
                <a:solidFill>
                  <a:srgbClr val="000000"/>
                </a:solidFill>
                <a:latin typeface="Calibri" pitchFamily="32" charset="0"/>
              </a:rPr>
              <a:t>, </a:t>
            </a:r>
            <a:r>
              <a:rPr lang="ru-RU" b="1" i="1" dirty="0">
                <a:solidFill>
                  <a:srgbClr val="000000"/>
                </a:solidFill>
                <a:latin typeface="Calibri" pitchFamily="32" charset="0"/>
              </a:rPr>
              <a:t>восприняты</a:t>
            </a:r>
            <a:r>
              <a:rPr lang="ru-RU" dirty="0">
                <a:solidFill>
                  <a:srgbClr val="000000"/>
                </a:solidFill>
                <a:latin typeface="Calibri" pitchFamily="32" charset="0"/>
              </a:rPr>
              <a:t> другим человеком или людьми. </a:t>
            </a:r>
            <a:br>
              <a:rPr lang="ru-RU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ru-RU" b="1" i="1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ru-RU" b="1" i="1" dirty="0">
                <a:solidFill>
                  <a:srgbClr val="000000"/>
                </a:solidFill>
                <a:latin typeface="Calibri" pitchFamily="32" charset="0"/>
              </a:rPr>
            </a:br>
            <a:endParaRPr lang="ru-RU" b="1" i="1" dirty="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6" name="Рисунок 5" descr="воспитатель и дет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429000"/>
            <a:ext cx="3809999" cy="258603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381000" y="533400"/>
            <a:ext cx="8534400" cy="4421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>
                <a:solidFill>
                  <a:srgbClr val="000000"/>
                </a:solidFill>
                <a:latin typeface="Calibri" pitchFamily="32" charset="0"/>
              </a:rPr>
              <a:t>Социально-коммуникативное развитие в ДОУ </a:t>
            </a:r>
            <a:r>
              <a:rPr lang="ru-RU" b="1" dirty="0">
                <a:solidFill>
                  <a:srgbClr val="000000"/>
                </a:solidFill>
                <a:latin typeface="Calibri" pitchFamily="32" charset="0"/>
              </a:rPr>
              <a:t>(согласно ФГОС ДО) :</a:t>
            </a:r>
            <a:r>
              <a:rPr lang="ru-RU" b="1" i="1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ru-RU" b="1" i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ru-RU" b="1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Calibri" pitchFamily="32" charset="0"/>
              </a:rPr>
              <a:t>-  усвоение норм и ценностей, принятых в обществе</a:t>
            </a:r>
            <a:br>
              <a:rPr lang="ru-RU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ru-RU" dirty="0">
                <a:solidFill>
                  <a:srgbClr val="000000"/>
                </a:solidFill>
                <a:latin typeface="Calibri" pitchFamily="32" charset="0"/>
              </a:rPr>
              <a:t> -  развитие общения и взаимодействия ребёнка со взрослыми и сверстниками; </a:t>
            </a:r>
            <a:br>
              <a:rPr lang="ru-RU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ru-RU" dirty="0">
                <a:solidFill>
                  <a:srgbClr val="000000"/>
                </a:solidFill>
                <a:latin typeface="Calibri" pitchFamily="32" charset="0"/>
              </a:rPr>
              <a:t> -  становление самостоятельности, целенаправленности и </a:t>
            </a:r>
            <a:r>
              <a:rPr lang="ru-RU" dirty="0" err="1">
                <a:solidFill>
                  <a:srgbClr val="000000"/>
                </a:solidFill>
                <a:latin typeface="Calibri" pitchFamily="32" charset="0"/>
              </a:rPr>
              <a:t>саморегуляции</a:t>
            </a:r>
            <a:r>
              <a:rPr lang="ru-RU" dirty="0">
                <a:solidFill>
                  <a:srgbClr val="000000"/>
                </a:solidFill>
                <a:latin typeface="Calibri" pitchFamily="32" charset="0"/>
              </a:rPr>
              <a:t> собственных действий; </a:t>
            </a:r>
            <a:br>
              <a:rPr lang="ru-RU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ru-RU" dirty="0">
                <a:solidFill>
                  <a:srgbClr val="000000"/>
                </a:solidFill>
                <a:latin typeface="Calibri" pitchFamily="32" charset="0"/>
              </a:rPr>
              <a:t> - развитие социального и эмоционального интеллекта, эмоциональной отзывчивости, формирование готовности к совместной деятельности со сверстниками, уважительного отношения и чувства принадлежности к своей семье и к сообществу людей; </a:t>
            </a:r>
            <a:br>
              <a:rPr lang="ru-RU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ru-RU" dirty="0">
                <a:solidFill>
                  <a:srgbClr val="000000"/>
                </a:solidFill>
                <a:latin typeface="Calibri" pitchFamily="32" charset="0"/>
              </a:rPr>
              <a:t> - формирование позитивных установок к различным видам труда и творчества; формирование основ безопасного поведения в быту, социуме, природе.</a:t>
            </a:r>
            <a:r>
              <a:rPr lang="ru-RU" b="1" i="1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ru-RU" b="1" i="1" dirty="0">
                <a:solidFill>
                  <a:srgbClr val="000000"/>
                </a:solidFill>
                <a:latin typeface="Calibri" pitchFamily="32" charset="0"/>
              </a:rPr>
            </a:br>
            <a:endParaRPr lang="ru-RU" b="1" i="1" dirty="0">
              <a:solidFill>
                <a:srgbClr val="000000"/>
              </a:solidFill>
              <a:latin typeface="Calibri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ru-RU" b="1" i="1" dirty="0">
                <a:solidFill>
                  <a:srgbClr val="000000"/>
                </a:solidFill>
                <a:latin typeface="Calibri" pitchFamily="32" charset="0"/>
              </a:rPr>
            </a:br>
            <a:endParaRPr lang="ru-RU" b="1" i="1" dirty="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3" name="Рисунок 2" descr="двое дети с мишкой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9" y="4067728"/>
            <a:ext cx="2643205" cy="193304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4"/>
          <a:srcRect l="3043" r="3017" b="9830"/>
          <a:stretch>
            <a:fillRect/>
          </a:stretch>
        </p:blipFill>
        <p:spPr bwMode="auto">
          <a:xfrm>
            <a:off x="500034" y="285728"/>
            <a:ext cx="8286750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"/>
          <p:cNvSpPr>
            <a:spLocks noChangeArrowheads="1"/>
          </p:cNvSpPr>
          <p:nvPr/>
        </p:nvSpPr>
        <p:spPr bwMode="auto">
          <a:xfrm>
            <a:off x="5181600" y="682625"/>
            <a:ext cx="2087563" cy="1065213"/>
          </a:xfrm>
          <a:prstGeom prst="bevel">
            <a:avLst>
              <a:gd name="adj" fmla="val 5148"/>
            </a:avLst>
          </a:prstGeom>
          <a:solidFill>
            <a:srgbClr val="E9F9E8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19" name="AutoShape 2"/>
          <p:cNvSpPr>
            <a:spLocks noChangeArrowheads="1"/>
          </p:cNvSpPr>
          <p:nvPr/>
        </p:nvSpPr>
        <p:spPr bwMode="auto">
          <a:xfrm>
            <a:off x="230188" y="4584700"/>
            <a:ext cx="2151062" cy="1414463"/>
          </a:xfrm>
          <a:prstGeom prst="bevel">
            <a:avLst>
              <a:gd name="adj" fmla="val 5148"/>
            </a:avLst>
          </a:prstGeom>
          <a:solidFill>
            <a:srgbClr val="E9F9E8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0" name="AutoShape 3"/>
          <p:cNvSpPr>
            <a:spLocks noChangeArrowheads="1"/>
          </p:cNvSpPr>
          <p:nvPr/>
        </p:nvSpPr>
        <p:spPr bwMode="auto">
          <a:xfrm>
            <a:off x="214313" y="3082925"/>
            <a:ext cx="2087562" cy="1196975"/>
          </a:xfrm>
          <a:prstGeom prst="bevel">
            <a:avLst>
              <a:gd name="adj" fmla="val 5148"/>
            </a:avLst>
          </a:prstGeom>
          <a:solidFill>
            <a:srgbClr val="E9F9E8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1" name="AutoShape 4"/>
          <p:cNvSpPr>
            <a:spLocks noChangeArrowheads="1"/>
          </p:cNvSpPr>
          <p:nvPr/>
        </p:nvSpPr>
        <p:spPr bwMode="auto">
          <a:xfrm>
            <a:off x="241300" y="1955800"/>
            <a:ext cx="2087563" cy="863600"/>
          </a:xfrm>
          <a:prstGeom prst="bevel">
            <a:avLst>
              <a:gd name="adj" fmla="val 5148"/>
            </a:avLst>
          </a:prstGeom>
          <a:solidFill>
            <a:srgbClr val="E9F9E8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ts val="10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000000"/>
                </a:solidFill>
                <a:latin typeface="Calibri" pitchFamily="32" charset="0"/>
              </a:rPr>
              <a:t>Социальное </a:t>
            </a:r>
          </a:p>
          <a:p>
            <a:pPr algn="ctr">
              <a:spcBef>
                <a:spcPts val="10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000000"/>
                </a:solidFill>
                <a:latin typeface="Calibri" pitchFamily="32" charset="0"/>
              </a:rPr>
              <a:t>партнерство</a:t>
            </a:r>
          </a:p>
        </p:txBody>
      </p:sp>
      <p:sp>
        <p:nvSpPr>
          <p:cNvPr id="9222" name="AutoShape 5"/>
          <p:cNvSpPr>
            <a:spLocks noChangeArrowheads="1"/>
          </p:cNvSpPr>
          <p:nvPr/>
        </p:nvSpPr>
        <p:spPr bwMode="auto">
          <a:xfrm>
            <a:off x="2270125" y="668338"/>
            <a:ext cx="2087563" cy="1079500"/>
          </a:xfrm>
          <a:prstGeom prst="bevel">
            <a:avLst>
              <a:gd name="adj" fmla="val 5148"/>
            </a:avLst>
          </a:prstGeom>
          <a:solidFill>
            <a:srgbClr val="E9F9E8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3" name="AutoShape 6"/>
          <p:cNvSpPr>
            <a:spLocks noChangeArrowheads="1"/>
          </p:cNvSpPr>
          <p:nvPr/>
        </p:nvSpPr>
        <p:spPr bwMode="auto">
          <a:xfrm>
            <a:off x="6731000" y="1881188"/>
            <a:ext cx="2087563" cy="863600"/>
          </a:xfrm>
          <a:prstGeom prst="bevel">
            <a:avLst>
              <a:gd name="adj" fmla="val 5148"/>
            </a:avLst>
          </a:prstGeom>
          <a:solidFill>
            <a:srgbClr val="E9F9E8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4" name="AutoShape 7"/>
          <p:cNvSpPr>
            <a:spLocks noChangeArrowheads="1"/>
          </p:cNvSpPr>
          <p:nvPr/>
        </p:nvSpPr>
        <p:spPr bwMode="auto">
          <a:xfrm>
            <a:off x="3656013" y="5229225"/>
            <a:ext cx="2093912" cy="1179513"/>
          </a:xfrm>
          <a:prstGeom prst="bevel">
            <a:avLst>
              <a:gd name="adj" fmla="val 5148"/>
            </a:avLst>
          </a:prstGeom>
          <a:solidFill>
            <a:srgbClr val="E9F9E8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AutoShape 8"/>
          <p:cNvSpPr>
            <a:spLocks noChangeArrowheads="1"/>
          </p:cNvSpPr>
          <p:nvPr/>
        </p:nvSpPr>
        <p:spPr bwMode="auto">
          <a:xfrm>
            <a:off x="6784975" y="4279900"/>
            <a:ext cx="2087563" cy="863600"/>
          </a:xfrm>
          <a:prstGeom prst="bevel">
            <a:avLst>
              <a:gd name="adj" fmla="val 5148"/>
            </a:avLst>
          </a:prstGeom>
          <a:solidFill>
            <a:srgbClr val="E9F9E8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6" name="AutoShape 9"/>
          <p:cNvSpPr>
            <a:spLocks noChangeArrowheads="1"/>
          </p:cNvSpPr>
          <p:nvPr/>
        </p:nvSpPr>
        <p:spPr bwMode="auto">
          <a:xfrm>
            <a:off x="6731000" y="3082925"/>
            <a:ext cx="2087563" cy="863600"/>
          </a:xfrm>
          <a:prstGeom prst="bevel">
            <a:avLst>
              <a:gd name="adj" fmla="val 5148"/>
            </a:avLst>
          </a:prstGeom>
          <a:solidFill>
            <a:srgbClr val="E9F9E8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253038" y="893763"/>
            <a:ext cx="1944687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000000"/>
                </a:solidFill>
                <a:latin typeface="Calibri" pitchFamily="32" charset="0"/>
              </a:rPr>
              <a:t>ОП ДОУ</a:t>
            </a:r>
          </a:p>
        </p:txBody>
      </p:sp>
      <p:sp>
        <p:nvSpPr>
          <p:cNvPr id="9228" name="Text Box 11"/>
          <p:cNvSpPr txBox="1">
            <a:spLocks noChangeArrowheads="1"/>
          </p:cNvSpPr>
          <p:nvPr/>
        </p:nvSpPr>
        <p:spPr bwMode="auto">
          <a:xfrm>
            <a:off x="2327275" y="874713"/>
            <a:ext cx="1944688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000000"/>
                </a:solidFill>
                <a:latin typeface="Calibri" pitchFamily="32" charset="0"/>
              </a:rPr>
              <a:t>Сотрудничество с семьей</a:t>
            </a:r>
          </a:p>
        </p:txBody>
      </p:sp>
      <p:sp>
        <p:nvSpPr>
          <p:cNvPr id="9229" name="Text Box 12"/>
          <p:cNvSpPr txBox="1">
            <a:spLocks noChangeArrowheads="1"/>
          </p:cNvSpPr>
          <p:nvPr/>
        </p:nvSpPr>
        <p:spPr bwMode="auto">
          <a:xfrm>
            <a:off x="214313" y="3267075"/>
            <a:ext cx="2087562" cy="823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000000"/>
                </a:solidFill>
                <a:latin typeface="Calibri" pitchFamily="32" charset="0"/>
              </a:rPr>
              <a:t>Использование компонентов детской субкультуры</a:t>
            </a:r>
          </a:p>
        </p:txBody>
      </p:sp>
      <p:sp>
        <p:nvSpPr>
          <p:cNvPr id="9230" name="Text Box 13"/>
          <p:cNvSpPr txBox="1">
            <a:spLocks noChangeArrowheads="1"/>
          </p:cNvSpPr>
          <p:nvPr/>
        </p:nvSpPr>
        <p:spPr bwMode="auto">
          <a:xfrm>
            <a:off x="6802438" y="1914525"/>
            <a:ext cx="1854200" cy="823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000000"/>
                </a:solidFill>
                <a:latin typeface="Calibri" pitchFamily="32" charset="0"/>
              </a:rPr>
              <a:t>Современные развивающие технологии</a:t>
            </a:r>
          </a:p>
        </p:txBody>
      </p:sp>
      <p:sp>
        <p:nvSpPr>
          <p:cNvPr id="9231" name="Text Box 14"/>
          <p:cNvSpPr txBox="1">
            <a:spLocks noChangeArrowheads="1"/>
          </p:cNvSpPr>
          <p:nvPr/>
        </p:nvSpPr>
        <p:spPr bwMode="auto">
          <a:xfrm>
            <a:off x="258763" y="4727575"/>
            <a:ext cx="2160587" cy="1077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>
              <a:solidFill>
                <a:srgbClr val="000000"/>
              </a:solidFill>
              <a:latin typeface="Calibri" pitchFamily="32" charset="0"/>
            </a:endParaRPr>
          </a:p>
          <a:p>
            <a:pPr algn="ctr">
              <a:spcBef>
                <a:spcPts val="10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000000"/>
                </a:solidFill>
                <a:latin typeface="Calibri" pitchFamily="32" charset="0"/>
              </a:rPr>
              <a:t> взаимодействия </a:t>
            </a:r>
          </a:p>
          <a:p>
            <a:pPr algn="ctr">
              <a:spcBef>
                <a:spcPts val="10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000000"/>
                </a:solidFill>
                <a:latin typeface="Calibri" pitchFamily="32" charset="0"/>
              </a:rPr>
              <a:t>детей и взрослых</a:t>
            </a:r>
          </a:p>
        </p:txBody>
      </p:sp>
      <p:sp>
        <p:nvSpPr>
          <p:cNvPr id="9232" name="Text Box 15"/>
          <p:cNvSpPr txBox="1">
            <a:spLocks noChangeArrowheads="1"/>
          </p:cNvSpPr>
          <p:nvPr/>
        </p:nvSpPr>
        <p:spPr bwMode="auto">
          <a:xfrm>
            <a:off x="6802438" y="3143250"/>
            <a:ext cx="2016125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000000"/>
                </a:solidFill>
                <a:latin typeface="Calibri" pitchFamily="32" charset="0"/>
              </a:rPr>
              <a:t>Дополнительные программы ДО</a:t>
            </a:r>
          </a:p>
        </p:txBody>
      </p:sp>
      <p:sp>
        <p:nvSpPr>
          <p:cNvPr id="9233" name="Text Box 16"/>
          <p:cNvSpPr txBox="1">
            <a:spLocks noChangeArrowheads="1"/>
          </p:cNvSpPr>
          <p:nvPr/>
        </p:nvSpPr>
        <p:spPr bwMode="auto">
          <a:xfrm>
            <a:off x="6934200" y="4503738"/>
            <a:ext cx="15240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0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000000"/>
                </a:solidFill>
              </a:rPr>
              <a:t>        </a:t>
            </a:r>
            <a:r>
              <a:rPr lang="ru-RU" sz="1600">
                <a:solidFill>
                  <a:srgbClr val="000000"/>
                </a:solidFill>
                <a:latin typeface="Calibri" pitchFamily="32" charset="0"/>
              </a:rPr>
              <a:t>РППС</a:t>
            </a:r>
          </a:p>
        </p:txBody>
      </p:sp>
      <p:sp>
        <p:nvSpPr>
          <p:cNvPr id="9234" name="Text Box 17"/>
          <p:cNvSpPr txBox="1">
            <a:spLocks noChangeArrowheads="1"/>
          </p:cNvSpPr>
          <p:nvPr/>
        </p:nvSpPr>
        <p:spPr bwMode="auto">
          <a:xfrm>
            <a:off x="3678238" y="5327650"/>
            <a:ext cx="2093912" cy="950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000000"/>
                </a:solidFill>
              </a:rPr>
              <a:t>   </a:t>
            </a:r>
            <a:r>
              <a:rPr lang="ru-RU" sz="1600">
                <a:solidFill>
                  <a:srgbClr val="000000"/>
                </a:solidFill>
                <a:latin typeface="Calibri" pitchFamily="32" charset="0"/>
              </a:rPr>
              <a:t>Системно деятельностный </a:t>
            </a:r>
          </a:p>
          <a:p>
            <a:pPr algn="ctr">
              <a:spcBef>
                <a:spcPts val="10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000000"/>
                </a:solidFill>
                <a:latin typeface="Calibri" pitchFamily="32" charset="0"/>
              </a:rPr>
              <a:t>подход</a:t>
            </a:r>
          </a:p>
        </p:txBody>
      </p:sp>
      <p:sp>
        <p:nvSpPr>
          <p:cNvPr id="9235" name="WordArt 18"/>
          <p:cNvSpPr>
            <a:spLocks noChangeArrowheads="1" noChangeShapeType="1" noTextEdit="1"/>
          </p:cNvSpPr>
          <p:nvPr/>
        </p:nvSpPr>
        <p:spPr bwMode="auto">
          <a:xfrm>
            <a:off x="1116013" y="188913"/>
            <a:ext cx="68389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9236" name="Text Box 19"/>
          <p:cNvSpPr txBox="1">
            <a:spLocks noChangeArrowheads="1"/>
          </p:cNvSpPr>
          <p:nvPr/>
        </p:nvSpPr>
        <p:spPr bwMode="auto">
          <a:xfrm>
            <a:off x="3048000" y="152400"/>
            <a:ext cx="34671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4D6222"/>
                </a:solidFill>
              </a:rPr>
              <a:t>Условия СКР детей в ДОУ</a:t>
            </a:r>
          </a:p>
        </p:txBody>
      </p:sp>
      <p:sp>
        <p:nvSpPr>
          <p:cNvPr id="9237" name="AutoShape 20"/>
          <p:cNvSpPr>
            <a:spLocks noChangeArrowheads="1"/>
          </p:cNvSpPr>
          <p:nvPr/>
        </p:nvSpPr>
        <p:spPr bwMode="auto">
          <a:xfrm>
            <a:off x="2743200" y="2057400"/>
            <a:ext cx="3762375" cy="2789238"/>
          </a:xfrm>
          <a:prstGeom prst="verticalScroll">
            <a:avLst>
              <a:gd name="adj" fmla="val 12500"/>
            </a:avLst>
          </a:prstGeom>
          <a:solidFill>
            <a:srgbClr val="CCFFCC"/>
          </a:solidFill>
          <a:ln w="19080" cap="rnd">
            <a:solidFill>
              <a:srgbClr val="8DAD55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Verdana" pitchFamily="32" charset="0"/>
              </a:rPr>
              <a:t>СОЦИАЛЬНО-КОММУНИКАТИВНОЕ РАЗВИТИЕ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Verdana" pitchFamily="32" charset="0"/>
              </a:rPr>
              <a:t>В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Verdana" pitchFamily="32" charset="0"/>
              </a:rPr>
              <a:t>ДОУ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990600" y="228600"/>
            <a:ext cx="693420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39725" algn="ctr"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sz="2000" b="1" dirty="0">
              <a:solidFill>
                <a:srgbClr val="003300"/>
              </a:solidFill>
              <a:latin typeface="Calibri" pitchFamily="32" charset="0"/>
            </a:endParaRP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3124200" y="2286000"/>
            <a:ext cx="184150" cy="36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381000" y="1603375"/>
            <a:ext cx="8001000" cy="1017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>
              <a:solidFill>
                <a:srgbClr val="000000"/>
              </a:solidFill>
              <a:latin typeface="Calibri" pitchFamily="32" charset="0"/>
              <a:cs typeface="Calibri" pitchFamily="32" charset="0"/>
            </a:endParaRPr>
          </a:p>
          <a:p>
            <a:pPr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  <a:latin typeface="Calibri" pitchFamily="32" charset="0"/>
                <a:cs typeface="Calibri" pitchFamily="32" charset="0"/>
              </a:rPr>
              <a:t> </a:t>
            </a:r>
          </a:p>
          <a:p>
            <a:pPr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>
              <a:solidFill>
                <a:srgbClr val="000000"/>
              </a:solidFill>
              <a:latin typeface="Calibri" pitchFamily="32" charset="0"/>
              <a:cs typeface="Calibri" pitchFamily="32" charset="0"/>
            </a:endParaRPr>
          </a:p>
        </p:txBody>
      </p:sp>
      <p:pic>
        <p:nvPicPr>
          <p:cNvPr id="5" name="Рисунок 2"/>
          <p:cNvPicPr>
            <a:picLocks noChangeAspect="1" noChangeArrowheads="1"/>
          </p:cNvPicPr>
          <p:nvPr/>
        </p:nvPicPr>
        <p:blipFill>
          <a:blip r:embed="rId4"/>
          <a:srcRect l="6250" b="8333"/>
          <a:stretch>
            <a:fillRect/>
          </a:stretch>
        </p:blipFill>
        <p:spPr bwMode="auto">
          <a:xfrm>
            <a:off x="571500" y="0"/>
            <a:ext cx="85725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1"/>
          <p:cNvSpPr>
            <a:spLocks noChangeArrowheads="1"/>
          </p:cNvSpPr>
          <p:nvPr/>
        </p:nvSpPr>
        <p:spPr bwMode="auto">
          <a:xfrm>
            <a:off x="685800" y="381000"/>
            <a:ext cx="3352800" cy="990600"/>
          </a:xfrm>
          <a:custGeom>
            <a:avLst/>
            <a:gdLst>
              <a:gd name="T0" fmla="*/ 165103 w 3352800"/>
              <a:gd name="T1" fmla="*/ 0 h 990600"/>
              <a:gd name="T2" fmla="*/ 3352800 w 3352800"/>
              <a:gd name="T3" fmla="*/ 0 h 990600"/>
              <a:gd name="T4" fmla="*/ 3352800 w 3352800"/>
              <a:gd name="T5" fmla="*/ 0 h 990600"/>
              <a:gd name="T6" fmla="*/ 3352800 w 3352800"/>
              <a:gd name="T7" fmla="*/ 825497 h 990600"/>
              <a:gd name="T8" fmla="*/ 3187696 w 3352800"/>
              <a:gd name="T9" fmla="*/ 990600 h 990600"/>
              <a:gd name="T10" fmla="*/ 0 w 3352800"/>
              <a:gd name="T11" fmla="*/ 990600 h 990600"/>
              <a:gd name="T12" fmla="*/ 0 w 3352800"/>
              <a:gd name="T13" fmla="*/ 990600 h 990600"/>
              <a:gd name="T14" fmla="*/ 0 w 3352800"/>
              <a:gd name="T15" fmla="*/ 165103 h 990600"/>
              <a:gd name="T16" fmla="*/ 165103 w 3352800"/>
              <a:gd name="T17" fmla="*/ 0 h 990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52800"/>
              <a:gd name="T28" fmla="*/ 0 h 990600"/>
              <a:gd name="T29" fmla="*/ 3352800 w 3352800"/>
              <a:gd name="T30" fmla="*/ 990600 h 990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52800" h="990600">
                <a:moveTo>
                  <a:pt x="165103" y="0"/>
                </a:moveTo>
                <a:lnTo>
                  <a:pt x="3352800" y="0"/>
                </a:lnTo>
                <a:lnTo>
                  <a:pt x="3352800" y="825497"/>
                </a:lnTo>
                <a:cubicBezTo>
                  <a:pt x="3352800" y="916681"/>
                  <a:pt x="3278881" y="990600"/>
                  <a:pt x="3187697" y="990600"/>
                </a:cubicBezTo>
                <a:lnTo>
                  <a:pt x="0" y="990600"/>
                </a:lnTo>
                <a:lnTo>
                  <a:pt x="0" y="165103"/>
                </a:lnTo>
                <a:cubicBezTo>
                  <a:pt x="0" y="73919"/>
                  <a:pt x="73919" y="0"/>
                  <a:pt x="165103" y="0"/>
                </a:cubicBezTo>
                <a:close/>
              </a:path>
            </a:pathLst>
          </a:custGeom>
          <a:solidFill>
            <a:srgbClr val="C1EC76"/>
          </a:solidFill>
          <a:ln w="19080" cap="rnd">
            <a:solidFill>
              <a:srgbClr val="8DAD55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Verdana" pitchFamily="32" charset="0"/>
              </a:rPr>
              <a:t>Формы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Verdana" pitchFamily="32" charset="0"/>
              </a:rPr>
              <a:t>образовательного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Verdana" pitchFamily="32" charset="0"/>
              </a:rPr>
              <a:t>процесса</a:t>
            </a:r>
          </a:p>
        </p:txBody>
      </p:sp>
      <p:sp>
        <p:nvSpPr>
          <p:cNvPr id="10243" name="AutoShape 2"/>
          <p:cNvSpPr>
            <a:spLocks noChangeArrowheads="1"/>
          </p:cNvSpPr>
          <p:nvPr/>
        </p:nvSpPr>
        <p:spPr bwMode="auto">
          <a:xfrm>
            <a:off x="4659313" y="419100"/>
            <a:ext cx="3505200" cy="914400"/>
          </a:xfrm>
          <a:custGeom>
            <a:avLst/>
            <a:gdLst>
              <a:gd name="T0" fmla="*/ 152403 w 3505200"/>
              <a:gd name="T1" fmla="*/ 0 h 914400"/>
              <a:gd name="T2" fmla="*/ 3505200 w 3505200"/>
              <a:gd name="T3" fmla="*/ 0 h 914400"/>
              <a:gd name="T4" fmla="*/ 3505200 w 3505200"/>
              <a:gd name="T5" fmla="*/ 0 h 914400"/>
              <a:gd name="T6" fmla="*/ 3505200 w 3505200"/>
              <a:gd name="T7" fmla="*/ 761997 h 914400"/>
              <a:gd name="T8" fmla="*/ 3352796 w 3505200"/>
              <a:gd name="T9" fmla="*/ 914400 h 914400"/>
              <a:gd name="T10" fmla="*/ 0 w 3505200"/>
              <a:gd name="T11" fmla="*/ 914400 h 914400"/>
              <a:gd name="T12" fmla="*/ 0 w 3505200"/>
              <a:gd name="T13" fmla="*/ 914400 h 914400"/>
              <a:gd name="T14" fmla="*/ 0 w 3505200"/>
              <a:gd name="T15" fmla="*/ 152403 h 914400"/>
              <a:gd name="T16" fmla="*/ 152403 w 3505200"/>
              <a:gd name="T17" fmla="*/ 0 h 9144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505200"/>
              <a:gd name="T28" fmla="*/ 0 h 914400"/>
              <a:gd name="T29" fmla="*/ 3505200 w 3505200"/>
              <a:gd name="T30" fmla="*/ 914400 h 9144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505200" h="914400">
                <a:moveTo>
                  <a:pt x="152403" y="0"/>
                </a:moveTo>
                <a:lnTo>
                  <a:pt x="3505200" y="0"/>
                </a:lnTo>
                <a:lnTo>
                  <a:pt x="3505200" y="761997"/>
                </a:lnTo>
                <a:cubicBezTo>
                  <a:pt x="3505200" y="846167"/>
                  <a:pt x="3436967" y="914400"/>
                  <a:pt x="3352797" y="914400"/>
                </a:cubicBezTo>
                <a:lnTo>
                  <a:pt x="0" y="914400"/>
                </a:lnTo>
                <a:lnTo>
                  <a:pt x="0" y="152403"/>
                </a:lnTo>
                <a:cubicBezTo>
                  <a:pt x="0" y="68233"/>
                  <a:pt x="68233" y="0"/>
                  <a:pt x="152403" y="0"/>
                </a:cubicBezTo>
                <a:close/>
              </a:path>
            </a:pathLst>
          </a:custGeom>
          <a:solidFill>
            <a:srgbClr val="C1EC76"/>
          </a:solidFill>
          <a:ln w="19080" cap="rnd">
            <a:solidFill>
              <a:srgbClr val="8DAD55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Verdana" pitchFamily="32" charset="0"/>
              </a:rPr>
              <a:t>Современные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Verdana" pitchFamily="32" charset="0"/>
              </a:rPr>
              <a:t>образовательные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Verdana" pitchFamily="32" charset="0"/>
              </a:rPr>
              <a:t>технологии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228600" y="1981200"/>
            <a:ext cx="4267200" cy="45264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 typeface="Arial Unicode MS" pitchFamily="32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000000"/>
                </a:solidFill>
                <a:latin typeface="Calibri" pitchFamily="32" charset="0"/>
              </a:rPr>
              <a:t>Непосредственная образовательная деятельность</a:t>
            </a:r>
            <a:r>
              <a:rPr lang="ru-RU" dirty="0">
                <a:solidFill>
                  <a:srgbClr val="000000"/>
                </a:solidFill>
              </a:rPr>
              <a:t> </a:t>
            </a:r>
          </a:p>
          <a:p>
            <a:pPr>
              <a:buFont typeface="Arial Unicode MS" pitchFamily="32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000000"/>
                </a:solidFill>
                <a:latin typeface="Calibri" pitchFamily="32" charset="0"/>
              </a:rPr>
              <a:t>Беседы</a:t>
            </a:r>
          </a:p>
          <a:p>
            <a:pPr>
              <a:buFont typeface="Arial Unicode MS" pitchFamily="32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 dirty="0">
                <a:solidFill>
                  <a:srgbClr val="000000"/>
                </a:solidFill>
                <a:latin typeface="Calibri" pitchFamily="32" charset="0"/>
              </a:rPr>
              <a:t>Участие в </a:t>
            </a:r>
            <a:r>
              <a:rPr lang="ru-RU" b="1" i="1" dirty="0" smtClean="0">
                <a:solidFill>
                  <a:srgbClr val="000000"/>
                </a:solidFill>
                <a:latin typeface="Calibri" pitchFamily="32" charset="0"/>
              </a:rPr>
              <a:t>различных акциях «Сохраним елочку», «Береги воду»</a:t>
            </a:r>
            <a:endParaRPr lang="ru-RU" b="1" i="1" dirty="0">
              <a:solidFill>
                <a:srgbClr val="000000"/>
              </a:solidFill>
              <a:latin typeface="Calibri" pitchFamily="32" charset="0"/>
            </a:endParaRPr>
          </a:p>
          <a:p>
            <a:pPr>
              <a:buFont typeface="Arial Unicode MS" pitchFamily="32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 dirty="0">
                <a:solidFill>
                  <a:srgbClr val="000000"/>
                </a:solidFill>
                <a:latin typeface="Calibri" pitchFamily="32" charset="0"/>
              </a:rPr>
              <a:t>Экскурсии</a:t>
            </a:r>
          </a:p>
          <a:p>
            <a:pPr>
              <a:buFont typeface="Arial Unicode MS" pitchFamily="32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 dirty="0">
                <a:solidFill>
                  <a:srgbClr val="000000"/>
                </a:solidFill>
                <a:latin typeface="Calibri" pitchFamily="32" charset="0"/>
              </a:rPr>
              <a:t>Целевые прогулки</a:t>
            </a:r>
          </a:p>
          <a:p>
            <a:pPr>
              <a:buFont typeface="Arial Unicode MS" pitchFamily="32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000000"/>
                </a:solidFill>
                <a:latin typeface="Calibri" pitchFamily="32" charset="0"/>
              </a:rPr>
              <a:t>Чтение художественной литературы</a:t>
            </a:r>
          </a:p>
          <a:p>
            <a:pPr>
              <a:buFont typeface="Arial Unicode MS" pitchFamily="32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000000"/>
                </a:solidFill>
                <a:latin typeface="Calibri" pitchFamily="32" charset="0"/>
              </a:rPr>
              <a:t>Вечера досуга</a:t>
            </a:r>
          </a:p>
          <a:p>
            <a:pPr>
              <a:buFont typeface="Arial Unicode MS" pitchFamily="32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000000"/>
                </a:solidFill>
                <a:latin typeface="Calibri" pitchFamily="32" charset="0"/>
              </a:rPr>
              <a:t>Викторины</a:t>
            </a:r>
          </a:p>
          <a:p>
            <a:pPr>
              <a:buFont typeface="Arial Unicode MS" pitchFamily="32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000000"/>
                </a:solidFill>
                <a:latin typeface="Calibri" pitchFamily="32" charset="0"/>
              </a:rPr>
              <a:t>Театрализация</a:t>
            </a:r>
          </a:p>
          <a:p>
            <a:pPr>
              <a:buFont typeface="Arial Unicode MS" pitchFamily="32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000000"/>
                </a:solidFill>
                <a:latin typeface="Calibri" pitchFamily="32" charset="0"/>
              </a:rPr>
              <a:t>Праздники</a:t>
            </a:r>
          </a:p>
          <a:p>
            <a:pPr>
              <a:buFont typeface="Arial Unicode MS" pitchFamily="32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 dirty="0">
                <a:solidFill>
                  <a:srgbClr val="000000"/>
                </a:solidFill>
                <a:latin typeface="Calibri" pitchFamily="32" charset="0"/>
              </a:rPr>
              <a:t>Игры – тренинги</a:t>
            </a:r>
          </a:p>
          <a:p>
            <a:pPr>
              <a:buFont typeface="Arial Unicode MS" pitchFamily="32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000000"/>
                </a:solidFill>
                <a:latin typeface="Calibri" pitchFamily="32" charset="0"/>
              </a:rPr>
              <a:t>Презентации</a:t>
            </a:r>
          </a:p>
          <a:p>
            <a:pPr>
              <a:buFont typeface="Arial Unicode MS" pitchFamily="32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 dirty="0">
                <a:solidFill>
                  <a:srgbClr val="000000"/>
                </a:solidFill>
                <a:latin typeface="Calibri" pitchFamily="32" charset="0"/>
              </a:rPr>
              <a:t>Игры – драматизации</a:t>
            </a:r>
          </a:p>
          <a:p>
            <a:pPr>
              <a:buFont typeface="Arial Unicode MS" pitchFamily="32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000000"/>
                </a:solidFill>
                <a:latin typeface="Calibri" pitchFamily="32" charset="0"/>
              </a:rPr>
              <a:t>Речевые </a:t>
            </a:r>
            <a:r>
              <a:rPr lang="ru-RU" dirty="0" smtClean="0">
                <a:solidFill>
                  <a:srgbClr val="000000"/>
                </a:solidFill>
                <a:latin typeface="Calibri" pitchFamily="32" charset="0"/>
              </a:rPr>
              <a:t>игры</a:t>
            </a:r>
            <a:endParaRPr lang="ru-RU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4659313" y="2057400"/>
            <a:ext cx="4332287" cy="3972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282575" indent="-282575">
              <a:buFont typeface="Arial" charset="0"/>
              <a:buChar char="•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</a:pPr>
            <a:r>
              <a:rPr lang="ru-RU" dirty="0">
                <a:solidFill>
                  <a:srgbClr val="000000"/>
                </a:solidFill>
                <a:latin typeface="Calibri" pitchFamily="32" charset="0"/>
              </a:rPr>
              <a:t>Развивающие игры – </a:t>
            </a:r>
            <a:r>
              <a:rPr lang="ru-RU" dirty="0" err="1">
                <a:solidFill>
                  <a:srgbClr val="000000"/>
                </a:solidFill>
                <a:latin typeface="Calibri" pitchFamily="32" charset="0"/>
              </a:rPr>
              <a:t>В.Воскобовича</a:t>
            </a:r>
            <a:r>
              <a:rPr lang="ru-RU" dirty="0">
                <a:solidFill>
                  <a:srgbClr val="000000"/>
                </a:solidFill>
                <a:latin typeface="Calibri" pitchFamily="32" charset="0"/>
              </a:rPr>
              <a:t> , Никитиных,   </a:t>
            </a:r>
            <a:r>
              <a:rPr lang="ru-RU" dirty="0" smtClean="0">
                <a:solidFill>
                  <a:srgbClr val="000000"/>
                </a:solidFill>
                <a:latin typeface="Calibri" pitchFamily="32" charset="0"/>
              </a:rPr>
              <a:t>палочки </a:t>
            </a:r>
            <a:r>
              <a:rPr lang="ru-RU" dirty="0" err="1">
                <a:solidFill>
                  <a:srgbClr val="000000"/>
                </a:solidFill>
                <a:latin typeface="Calibri" pitchFamily="32" charset="0"/>
              </a:rPr>
              <a:t>Кюизенера</a:t>
            </a:r>
            <a:r>
              <a:rPr lang="ru-RU" dirty="0">
                <a:solidFill>
                  <a:srgbClr val="000000"/>
                </a:solidFill>
                <a:latin typeface="Calibri" pitchFamily="32" charset="0"/>
              </a:rPr>
              <a:t>, </a:t>
            </a:r>
            <a:r>
              <a:rPr lang="ru-RU" dirty="0" smtClean="0">
                <a:solidFill>
                  <a:srgbClr val="000000"/>
                </a:solidFill>
                <a:latin typeface="Calibri" pitchFamily="32" charset="0"/>
              </a:rPr>
              <a:t>блоки </a:t>
            </a:r>
            <a:r>
              <a:rPr lang="ru-RU" dirty="0" err="1" smtClean="0">
                <a:solidFill>
                  <a:srgbClr val="000000"/>
                </a:solidFill>
                <a:latin typeface="Calibri" pitchFamily="32" charset="0"/>
              </a:rPr>
              <a:t>Дьенеша</a:t>
            </a:r>
            <a:r>
              <a:rPr lang="ru-RU" dirty="0" smtClean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Calibri" pitchFamily="32" charset="0"/>
              </a:rPr>
              <a:t>...</a:t>
            </a:r>
          </a:p>
          <a:p>
            <a:pPr marL="282575" indent="-282575">
              <a:buFont typeface="Arial" charset="0"/>
              <a:buChar char="•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</a:pPr>
            <a:r>
              <a:rPr lang="ru-RU" dirty="0">
                <a:solidFill>
                  <a:srgbClr val="000000"/>
                </a:solidFill>
                <a:latin typeface="Calibri" pitchFamily="32" charset="0"/>
              </a:rPr>
              <a:t>Дыхательная и пальчиковая гимнастика, «Речь и движение», </a:t>
            </a:r>
            <a:endParaRPr lang="ru-RU" b="1" i="1" dirty="0">
              <a:solidFill>
                <a:srgbClr val="000000"/>
              </a:solidFill>
              <a:latin typeface="Calibri" pitchFamily="32" charset="0"/>
            </a:endParaRPr>
          </a:p>
          <a:p>
            <a:pPr marL="282575" indent="-282575">
              <a:buFont typeface="Arial" charset="0"/>
              <a:buChar char="•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</a:pPr>
            <a:r>
              <a:rPr lang="ru-RU" dirty="0">
                <a:solidFill>
                  <a:srgbClr val="000000"/>
                </a:solidFill>
                <a:latin typeface="Calibri" pitchFamily="32" charset="0"/>
              </a:rPr>
              <a:t>Макетирование, моделирование</a:t>
            </a:r>
          </a:p>
          <a:p>
            <a:pPr marL="282575" indent="-282575">
              <a:buFont typeface="Arial" charset="0"/>
              <a:buChar char="•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</a:pPr>
            <a:r>
              <a:rPr lang="ru-RU" i="1" dirty="0">
                <a:solidFill>
                  <a:srgbClr val="000000"/>
                </a:solidFill>
                <a:latin typeface="Calibri" pitchFamily="32" charset="0"/>
              </a:rPr>
              <a:t>Интерактивные презентации</a:t>
            </a:r>
            <a:r>
              <a:rPr lang="ru-RU" b="1" i="1" dirty="0">
                <a:solidFill>
                  <a:srgbClr val="000000"/>
                </a:solidFill>
                <a:latin typeface="Calibri" pitchFamily="32" charset="0"/>
              </a:rPr>
              <a:t>,</a:t>
            </a:r>
            <a:r>
              <a:rPr lang="ru-RU" dirty="0">
                <a:solidFill>
                  <a:srgbClr val="000000"/>
                </a:solidFill>
                <a:latin typeface="Calibri" pitchFamily="32" charset="0"/>
              </a:rPr>
              <a:t> </a:t>
            </a:r>
          </a:p>
          <a:p>
            <a:pPr marL="282575" indent="-282575">
              <a:buFont typeface="Arial" charset="0"/>
              <a:buChar char="•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</a:pPr>
            <a:r>
              <a:rPr lang="ru-RU" dirty="0">
                <a:solidFill>
                  <a:srgbClr val="000000"/>
                </a:solidFill>
                <a:latin typeface="Calibri" pitchFamily="32" charset="0"/>
              </a:rPr>
              <a:t>Маршрут выходного дня( ближнего и дальнего окружения )</a:t>
            </a:r>
          </a:p>
          <a:p>
            <a:pPr marL="282575" indent="-282575">
              <a:buFont typeface="Arial" charset="0"/>
              <a:buChar char="•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</a:pPr>
            <a:r>
              <a:rPr lang="ru-RU" b="1" i="1" dirty="0">
                <a:solidFill>
                  <a:srgbClr val="000000"/>
                </a:solidFill>
                <a:latin typeface="Calibri" pitchFamily="32" charset="0"/>
              </a:rPr>
              <a:t>Виртуальные посещения различных объектов (ИКТ):</a:t>
            </a:r>
          </a:p>
          <a:p>
            <a:pPr marL="282575" indent="-282575">
              <a:buFont typeface="Arial" charset="0"/>
              <a:buChar char="•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</a:pPr>
            <a:r>
              <a:rPr lang="ru-RU" i="1" dirty="0">
                <a:solidFill>
                  <a:srgbClr val="000000"/>
                </a:solidFill>
                <a:latin typeface="Calibri" pitchFamily="32" charset="0"/>
              </a:rPr>
              <a:t>Проектная деятельность</a:t>
            </a:r>
          </a:p>
          <a:p>
            <a:pPr marL="282575" indent="-282575">
              <a:buFont typeface="Arial" charset="0"/>
              <a:buChar char="•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</a:pPr>
            <a:r>
              <a:rPr lang="ru-RU" i="1" dirty="0">
                <a:solidFill>
                  <a:srgbClr val="000000"/>
                </a:solidFill>
                <a:latin typeface="Calibri" pitchFamily="32" charset="0"/>
              </a:rPr>
              <a:t>Экспериментирование</a:t>
            </a:r>
          </a:p>
          <a:p>
            <a:pPr marL="282575" indent="-282575">
              <a:buFont typeface="Arial" charset="0"/>
              <a:buNone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</a:pPr>
            <a:endParaRPr lang="ru-RU" b="1" i="1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0246" name="AutoShape 5"/>
          <p:cNvSpPr>
            <a:spLocks noChangeArrowheads="1"/>
          </p:cNvSpPr>
          <p:nvPr/>
        </p:nvSpPr>
        <p:spPr bwMode="auto">
          <a:xfrm>
            <a:off x="2005013" y="1389063"/>
            <a:ext cx="485775" cy="701675"/>
          </a:xfrm>
          <a:prstGeom prst="downArrow">
            <a:avLst>
              <a:gd name="adj1" fmla="val 50000"/>
              <a:gd name="adj2" fmla="val 50001"/>
            </a:avLst>
          </a:prstGeom>
          <a:solidFill>
            <a:srgbClr val="C1EC76"/>
          </a:solidFill>
          <a:ln w="19080" cap="rnd">
            <a:solidFill>
              <a:srgbClr val="8DAD5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7" name="AutoShape 6"/>
          <p:cNvSpPr>
            <a:spLocks noChangeArrowheads="1"/>
          </p:cNvSpPr>
          <p:nvPr/>
        </p:nvSpPr>
        <p:spPr bwMode="auto">
          <a:xfrm>
            <a:off x="6169025" y="1333500"/>
            <a:ext cx="484188" cy="700088"/>
          </a:xfrm>
          <a:prstGeom prst="downArrow">
            <a:avLst>
              <a:gd name="adj1" fmla="val 50000"/>
              <a:gd name="adj2" fmla="val 49997"/>
            </a:avLst>
          </a:prstGeom>
          <a:solidFill>
            <a:srgbClr val="C1EC76"/>
          </a:solidFill>
          <a:ln w="19080" cap="rnd">
            <a:solidFill>
              <a:srgbClr val="8DAD5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 noChangeArrowheads="1"/>
          </p:cNvPicPr>
          <p:nvPr/>
        </p:nvPicPr>
        <p:blipFill>
          <a:blip r:embed="rId2"/>
          <a:srcRect l="3906" t="3125" r="3125" b="10416"/>
          <a:stretch>
            <a:fillRect/>
          </a:stretch>
        </p:blipFill>
        <p:spPr bwMode="auto">
          <a:xfrm>
            <a:off x="428625" y="142875"/>
            <a:ext cx="8501063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1871663" y="1700213"/>
            <a:ext cx="6048375" cy="747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spcBef>
                <a:spcPts val="1200"/>
              </a:spcBef>
              <a:spcAft>
                <a:spcPts val="10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500">
              <a:solidFill>
                <a:srgbClr val="000000"/>
              </a:solidFill>
              <a:latin typeface="Times New Roman" pitchFamily="16" charset="0"/>
            </a:endParaRPr>
          </a:p>
          <a:p>
            <a:pPr algn="ctr">
              <a:spcBef>
                <a:spcPts val="1200"/>
              </a:spcBef>
              <a:spcAft>
                <a:spcPts val="10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4659313" y="2232025"/>
            <a:ext cx="2828925" cy="792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spcBef>
                <a:spcPts val="1200"/>
              </a:spcBef>
              <a:spcAft>
                <a:spcPts val="10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000">
                <a:solidFill>
                  <a:srgbClr val="000000"/>
                </a:solidFill>
              </a:rPr>
              <a:t> </a:t>
            </a:r>
          </a:p>
          <a:p>
            <a:pPr algn="ctr">
              <a:spcBef>
                <a:spcPts val="1200"/>
              </a:spcBef>
              <a:spcAft>
                <a:spcPts val="10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36513" y="1439863"/>
            <a:ext cx="9034462" cy="5418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sz="1000">
                <a:solidFill>
                  <a:srgbClr val="000000"/>
                </a:solidFill>
              </a:rPr>
              <a:t>· </a:t>
            </a:r>
          </a:p>
        </p:txBody>
      </p:sp>
      <p:sp>
        <p:nvSpPr>
          <p:cNvPr id="1126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009650" y="0"/>
            <a:ext cx="7123113" cy="571500"/>
          </a:xfrm>
        </p:spPr>
        <p:txBody>
          <a:bodyPr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500" b="1" smtClean="0">
                <a:latin typeface="Times New Roman" pitchFamily="16" charset="0"/>
              </a:rPr>
              <a:t>Социально-коммуникативное развитие в режимных моментах</a:t>
            </a:r>
          </a:p>
        </p:txBody>
      </p:sp>
      <p:sp>
        <p:nvSpPr>
          <p:cNvPr id="11270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57188" y="500063"/>
            <a:ext cx="8143875" cy="857250"/>
          </a:xfrm>
        </p:spPr>
        <p:txBody>
          <a:bodyPr/>
          <a:lstStyle/>
          <a:p>
            <a:pPr indent="-341313">
              <a:buFont typeface="Times New Roman" pitchFamily="16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smtClean="0">
                <a:solidFill>
                  <a:srgbClr val="467793"/>
                </a:solidFill>
                <a:latin typeface="Times New Roman" pitchFamily="16" charset="0"/>
              </a:rPr>
              <a:t>Режим дня оказывает положительное влияние на процесс усвоения дошкольником социальных норм: он учится подчиняться общим правилам, выполнять просьбы и поручения воспитателя.</a:t>
            </a:r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1000125" y="1071563"/>
            <a:ext cx="713422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marL="342900" indent="-341313">
              <a:spcBef>
                <a:spcPts val="450"/>
              </a:spcBef>
              <a:spcAft>
                <a:spcPts val="6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dirty="0">
              <a:solidFill>
                <a:srgbClr val="467793"/>
              </a:solidFill>
              <a:latin typeface="Georgia" pitchFamily="16" charset="0"/>
            </a:endParaRPr>
          </a:p>
          <a:p>
            <a:pPr marL="342900" indent="-341313">
              <a:spcBef>
                <a:spcPts val="450"/>
              </a:spcBef>
              <a:spcAft>
                <a:spcPts val="6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u="sng" dirty="0">
                <a:solidFill>
                  <a:srgbClr val="467793"/>
                </a:solidFill>
                <a:latin typeface="Georgia" pitchFamily="16" charset="0"/>
              </a:rPr>
              <a:t>Приемы</a:t>
            </a:r>
            <a:r>
              <a:rPr lang="ru-RU" sz="1600" dirty="0">
                <a:solidFill>
                  <a:srgbClr val="467793"/>
                </a:solidFill>
                <a:latin typeface="Georgia" pitchFamily="16" charset="0"/>
              </a:rPr>
              <a:t>, помогающие оптимизировать процесс социально-коммуникативного развития воспитанников:</a:t>
            </a:r>
          </a:p>
        </p:txBody>
      </p:sp>
      <p:sp>
        <p:nvSpPr>
          <p:cNvPr id="11272" name="Text Box 7"/>
          <p:cNvSpPr txBox="1">
            <a:spLocks noChangeArrowheads="1"/>
          </p:cNvSpPr>
          <p:nvPr/>
        </p:nvSpPr>
        <p:spPr bwMode="auto">
          <a:xfrm>
            <a:off x="431800" y="2357438"/>
            <a:ext cx="8207375" cy="4000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marL="342900" indent="-341313">
              <a:spcBef>
                <a:spcPts val="450"/>
              </a:spcBef>
              <a:spcAft>
                <a:spcPts val="6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100" dirty="0">
                <a:solidFill>
                  <a:schemeClr val="tx1"/>
                </a:solidFill>
                <a:latin typeface="Georgia" pitchFamily="16" charset="0"/>
              </a:rPr>
              <a:t> - ритуалы и традиции, которые педагог вводит, иногда заранее обговаривая их, иногда просто повторяя изо дня в день, пока дети их не усвоят;</a:t>
            </a:r>
          </a:p>
          <a:p>
            <a:pPr marL="342900" indent="-341313">
              <a:spcBef>
                <a:spcPts val="450"/>
              </a:spcBef>
              <a:spcAft>
                <a:spcPts val="6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100" b="1" dirty="0">
                <a:solidFill>
                  <a:schemeClr val="tx1"/>
                </a:solidFill>
                <a:latin typeface="Verdana" pitchFamily="32" charset="0"/>
              </a:rPr>
              <a:t>- </a:t>
            </a:r>
            <a:r>
              <a:rPr lang="ru-RU" sz="1100" b="1" dirty="0">
                <a:solidFill>
                  <a:schemeClr val="tx1"/>
                </a:solidFill>
                <a:latin typeface="Times New Roman" pitchFamily="16" charset="0"/>
              </a:rPr>
              <a:t>утро радостных встреч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6" charset="0"/>
              </a:rPr>
              <a:t>,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6" charset="0"/>
              </a:rPr>
              <a:t>минутка вхождения в день </a:t>
            </a:r>
            <a:r>
              <a:rPr lang="ru-RU" sz="1100" dirty="0">
                <a:solidFill>
                  <a:schemeClr val="tx1"/>
                </a:solidFill>
                <a:latin typeface="Times New Roman" pitchFamily="16" charset="0"/>
              </a:rPr>
              <a:t>когда принято,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6" charset="0"/>
              </a:rPr>
              <a:t>здороваться </a:t>
            </a:r>
            <a:r>
              <a:rPr lang="ru-RU" sz="1100" dirty="0">
                <a:solidFill>
                  <a:schemeClr val="tx1"/>
                </a:solidFill>
                <a:latin typeface="Times New Roman" pitchFamily="16" charset="0"/>
              </a:rPr>
              <a:t>за руку или приветствовать друг друга, говоря что-то приятное;</a:t>
            </a:r>
          </a:p>
          <a:p>
            <a:pPr marL="342900" indent="-341313">
              <a:spcBef>
                <a:spcPts val="450"/>
              </a:spcBef>
              <a:spcAft>
                <a:spcPts val="6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100" dirty="0">
                <a:solidFill>
                  <a:schemeClr val="tx1"/>
                </a:solidFill>
                <a:latin typeface="Times New Roman" pitchFamily="16" charset="0"/>
              </a:rPr>
              <a:t>- читательский день – один день в неделю, когда кто-то из детей приносит свою любимую книгу и все вместе читают ее и обсуждают;</a:t>
            </a:r>
          </a:p>
          <a:p>
            <a:pPr marL="342900" indent="-341313">
              <a:spcBef>
                <a:spcPts val="450"/>
              </a:spcBef>
              <a:spcAft>
                <a:spcPts val="6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100" dirty="0">
                <a:solidFill>
                  <a:schemeClr val="tx1"/>
                </a:solidFill>
                <a:latin typeface="Times New Roman" pitchFamily="16" charset="0"/>
              </a:rPr>
              <a:t>- день любимой игрушки – один день в неделю, когда разрешается приносить любимую игрушку из дома и рассказывать о ней сверстникам.</a:t>
            </a:r>
          </a:p>
          <a:p>
            <a:pPr marL="342900" indent="-341313">
              <a:spcBef>
                <a:spcPts val="450"/>
              </a:spcBef>
              <a:spcAft>
                <a:spcPts val="6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100" dirty="0">
                <a:solidFill>
                  <a:schemeClr val="tx1"/>
                </a:solidFill>
                <a:latin typeface="Times New Roman" pitchFamily="16" charset="0"/>
              </a:rPr>
              <a:t>· Условные сигналы, обозначающие переход от одного вида деятельности к другому:</a:t>
            </a:r>
          </a:p>
          <a:p>
            <a:pPr marL="342900" indent="-341313">
              <a:spcBef>
                <a:spcPts val="450"/>
              </a:spcBef>
              <a:spcAft>
                <a:spcPts val="6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100" b="1" dirty="0">
                <a:solidFill>
                  <a:schemeClr val="tx1"/>
                </a:solidFill>
                <a:latin typeface="Times New Roman" pitchFamily="16" charset="0"/>
              </a:rPr>
              <a:t>- воспитатель звенит колокольчиком перед началом каждого занятия;</a:t>
            </a:r>
          </a:p>
          <a:p>
            <a:pPr marL="342900" indent="-341313">
              <a:spcBef>
                <a:spcPts val="450"/>
              </a:spcBef>
              <a:spcAft>
                <a:spcPts val="6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100" b="1" dirty="0">
                <a:solidFill>
                  <a:schemeClr val="tx1"/>
                </a:solidFill>
                <a:latin typeface="Times New Roman" pitchFamily="16" charset="0"/>
              </a:rPr>
              <a:t>-воспитатель стучит в бубен, когда надо идти на утреннюю зарядку;</a:t>
            </a:r>
          </a:p>
          <a:p>
            <a:pPr marL="342900" indent="-341313">
              <a:spcBef>
                <a:spcPts val="450"/>
              </a:spcBef>
              <a:spcAft>
                <a:spcPts val="6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100" dirty="0">
                <a:solidFill>
                  <a:schemeClr val="tx1"/>
                </a:solidFill>
                <a:latin typeface="Times New Roman" pitchFamily="16" charset="0"/>
              </a:rPr>
              <a:t>- устойчивая фраза воспитателя, сообщающего о том, что начинается интересная игра, например: «Я ребят своих зову в интересную игру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6" charset="0"/>
              </a:rPr>
              <a:t>».</a:t>
            </a:r>
            <a:endParaRPr lang="ru-RU" sz="1100" dirty="0">
              <a:solidFill>
                <a:schemeClr val="tx1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Verdana"/>
        <a:ea typeface="Trebuchet MS"/>
        <a:cs typeface="Trebuchet MS"/>
      </a:majorFont>
      <a:minorFont>
        <a:latin typeface="Verdan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4495</TotalTime>
  <Words>706</Words>
  <PresentationFormat>Экран (4:3)</PresentationFormat>
  <Paragraphs>135</Paragraphs>
  <Slides>18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Социально-коммуникативное развитие в режимных моментах</vt:lpstr>
      <vt:lpstr>Социально-коммуникативное развитие в игровой деятельности</vt:lpstr>
      <vt:lpstr>Социально-коммуникативное развитие в образовательной деятельности</vt:lpstr>
      <vt:lpstr>Слайд 12</vt:lpstr>
      <vt:lpstr>Слайд 13</vt:lpstr>
      <vt:lpstr>Выступления воспитанников по БДД в МБОУ СОШ № 19</vt:lpstr>
      <vt:lpstr>Эх, Масленница!( совместное мероприятие с ДК с.Бродово)»</vt:lpstr>
      <vt:lpstr>Мы играем, экспериментируем, набираемся сил.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Группа № 7</dc:creator>
  <cp:lastModifiedBy>Пользователь</cp:lastModifiedBy>
  <cp:revision>409</cp:revision>
  <cp:lastPrinted>1601-01-01T00:00:00Z</cp:lastPrinted>
  <dcterms:created xsi:type="dcterms:W3CDTF">1601-01-01T00:00:00Z</dcterms:created>
  <dcterms:modified xsi:type="dcterms:W3CDTF">2018-01-28T18:12:52Z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