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98" r:id="rId8"/>
    <p:sldId id="289" r:id="rId9"/>
    <p:sldId id="290" r:id="rId10"/>
    <p:sldId id="291" r:id="rId11"/>
    <p:sldId id="292" r:id="rId12"/>
    <p:sldId id="304" r:id="rId13"/>
    <p:sldId id="294" r:id="rId14"/>
    <p:sldId id="296" r:id="rId15"/>
    <p:sldId id="297" r:id="rId16"/>
    <p:sldId id="301" r:id="rId17"/>
    <p:sldId id="299" r:id="rId18"/>
    <p:sldId id="300" r:id="rId19"/>
    <p:sldId id="286" r:id="rId20"/>
    <p:sldId id="285" r:id="rId21"/>
    <p:sldId id="302" r:id="rId22"/>
    <p:sldId id="30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4662" autoAdjust="0"/>
  </p:normalViewPr>
  <p:slideViewPr>
    <p:cSldViewPr>
      <p:cViewPr varScale="1">
        <p:scale>
          <a:sx n="104" d="100"/>
          <a:sy n="104" d="100"/>
        </p:scale>
        <p:origin x="-1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4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7830D-A477-43DD-8513-7429FFB4729A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F09E5-15C8-487F-807F-4EE59DA1059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09E5-15C8-487F-807F-4EE59DA10599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09E5-15C8-487F-807F-4EE59DA10599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09E5-15C8-487F-807F-4EE59DA1059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09E5-15C8-487F-807F-4EE59DA10599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09E5-15C8-487F-807F-4EE59DA10599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09E5-15C8-487F-807F-4EE59DA10599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09E5-15C8-487F-807F-4EE59DA10599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09E5-15C8-487F-807F-4EE59DA10599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09E5-15C8-487F-807F-4EE59DA10599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09E5-15C8-487F-807F-4EE59DA10599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09E5-15C8-487F-807F-4EE59DA10599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09E5-15C8-487F-807F-4EE59DA10599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09E5-15C8-487F-807F-4EE59DA10599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09E5-15C8-487F-807F-4EE59DA10599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785794"/>
            <a:ext cx="8286808" cy="1285884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средняя общеобразовательная школа № 19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Дошкольные группы МБОУ СОШ « 19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2348880"/>
            <a:ext cx="8358246" cy="3937640"/>
          </a:xfrm>
        </p:spPr>
        <p:txBody>
          <a:bodyPr>
            <a:normAutofit fontScale="92500" lnSpcReduction="20000"/>
          </a:bodyPr>
          <a:lstStyle/>
          <a:p>
            <a:r>
              <a:rPr lang="ru-RU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endParaRPr lang="ru-RU" sz="3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3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«Осень бывает разная – </a:t>
            </a:r>
          </a:p>
          <a:p>
            <a:pPr>
              <a:lnSpc>
                <a:spcPct val="110000"/>
              </a:lnSpc>
            </a:pPr>
            <a:r>
              <a:rPr lang="ru-RU" sz="3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унылая и прекрасная»</a:t>
            </a:r>
          </a:p>
          <a:p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45720" lvl="0" algn="r">
              <a:lnSpc>
                <a:spcPct val="110000"/>
              </a:lnSpc>
              <a:buClr>
                <a:srgbClr val="0BD0D9"/>
              </a:buClr>
              <a:buSzPct val="95000"/>
            </a:pPr>
            <a:r>
              <a:rPr lang="ru-RU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 проекта</a:t>
            </a: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воспитатель</a:t>
            </a:r>
            <a:endParaRPr lang="ru-RU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R="45720" lvl="0" algn="r">
              <a:lnSpc>
                <a:spcPct val="110000"/>
              </a:lnSpc>
              <a:buClr>
                <a:srgbClr val="0BD0D9"/>
              </a:buClr>
              <a:buSzPct val="95000"/>
            </a:pP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Е.В. Николаева</a:t>
            </a:r>
          </a:p>
          <a:p>
            <a:pPr marR="45720" lvl="0" algn="r">
              <a:lnSpc>
                <a:spcPct val="110000"/>
              </a:lnSpc>
              <a:buClr>
                <a:srgbClr val="0BD0D9"/>
              </a:buClr>
              <a:buSzPct val="95000"/>
            </a:pPr>
            <a:endParaRPr lang="ru-RU" sz="1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R="45720" lvl="0">
              <a:lnSpc>
                <a:spcPct val="110000"/>
              </a:lnSpc>
              <a:buClr>
                <a:srgbClr val="0BD0D9"/>
              </a:buClr>
              <a:buSzPct val="95000"/>
            </a:pP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г.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311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Образовательная область </a:t>
            </a:r>
            <a:b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«Речевое развитие»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Documents and Settings\Пользователь\Рабочий стол\фото к осеннему проекту\1111201937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3190" t="6076" r="9113"/>
          <a:stretch>
            <a:fillRect/>
          </a:stretch>
        </p:blipFill>
        <p:spPr bwMode="auto">
          <a:xfrm>
            <a:off x="2428860" y="1643050"/>
            <a:ext cx="4582126" cy="3680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Documents and Settings\Пользователь\Рабочий стол\фото к осеннему проекту\1311201938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40099" t="7898" r="3190"/>
          <a:stretch>
            <a:fillRect/>
          </a:stretch>
        </p:blipFill>
        <p:spPr bwMode="auto">
          <a:xfrm>
            <a:off x="6357950" y="3464346"/>
            <a:ext cx="2786050" cy="3393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Documents and Settings\Пользователь\Рабочий стол\фото к осеннему проекту\131120193805.jpg"/>
          <p:cNvPicPr>
            <a:picLocks noChangeAspect="1" noChangeArrowheads="1"/>
          </p:cNvPicPr>
          <p:nvPr/>
        </p:nvPicPr>
        <p:blipFill>
          <a:blip r:embed="rId5" cstate="print"/>
          <a:srcRect l="21417" r="23695" b="10329"/>
          <a:stretch>
            <a:fillRect/>
          </a:stretch>
        </p:blipFill>
        <p:spPr bwMode="auto">
          <a:xfrm>
            <a:off x="0" y="3444928"/>
            <a:ext cx="2786050" cy="3413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357422" y="1285860"/>
            <a:ext cx="4572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Рассматривание иллюстраций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41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Образовательная область </a:t>
            </a:r>
            <a:b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«Социально-коммуникативное развитие»</a:t>
            </a:r>
            <a:b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Сюжетно-ролевые игры</a:t>
            </a:r>
            <a:endParaRPr lang="ru-RU" sz="24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428736"/>
            <a:ext cx="4071934" cy="4697427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«Варим суп из овощей»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2400" dirty="0"/>
          </a:p>
        </p:txBody>
      </p:sp>
      <p:pic>
        <p:nvPicPr>
          <p:cNvPr id="1026" name="Picture 2" descr="C:\Documents and Settings\Пользователь\Рабочий стол\фото к осеннему проекту\1111201937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809757"/>
            <a:ext cx="3786182" cy="5048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857620" y="1714488"/>
            <a:ext cx="52863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«Одеваем куклу Машу на прогулку»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Детский сад\Desktop\1811201938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9730" y="2214554"/>
            <a:ext cx="5284270" cy="3962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241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Образовательная область </a:t>
            </a:r>
            <a:b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«Социально-коммуникативное развитие»</a:t>
            </a:r>
            <a:b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Инсценирование</a:t>
            </a: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сказки «Репка»</a:t>
            </a:r>
            <a:endParaRPr lang="ru-RU" sz="24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Documents and Settings\Пользователь\Рабочий стол\фото к осеннему проекту\0811201937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34175" t="12759" r="12303" b="13366"/>
          <a:stretch>
            <a:fillRect/>
          </a:stretch>
        </p:blipFill>
        <p:spPr bwMode="auto">
          <a:xfrm>
            <a:off x="0" y="2500306"/>
            <a:ext cx="3381255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Documents and Settings\Пользователь\Рабочий стол\фото к осеннему проекту\0811201937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11544"/>
          <a:stretch>
            <a:fillRect/>
          </a:stretch>
        </p:blipFill>
        <p:spPr bwMode="auto">
          <a:xfrm>
            <a:off x="2571736" y="1500174"/>
            <a:ext cx="5704999" cy="3784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C:\Documents and Settings\Пользователь\Рабочий стол\фото к осеннему проекту\081120193762.jpg"/>
          <p:cNvPicPr>
            <a:picLocks noChangeAspect="1" noChangeArrowheads="1"/>
          </p:cNvPicPr>
          <p:nvPr/>
        </p:nvPicPr>
        <p:blipFill>
          <a:blip r:embed="rId5" cstate="print"/>
          <a:srcRect l="8658" t="12759" r="19594" b="11544"/>
          <a:stretch>
            <a:fillRect/>
          </a:stretch>
        </p:blipFill>
        <p:spPr bwMode="auto">
          <a:xfrm>
            <a:off x="5520256" y="3991127"/>
            <a:ext cx="3623744" cy="2866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241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ru-RU" sz="2800" i="1" dirty="0">
                <a:ea typeface="Calibri"/>
                <a:cs typeface="Times New Roman"/>
              </a:rPr>
              <a:t/>
            </a:r>
            <a:br>
              <a:rPr lang="ru-RU" sz="2800" i="1" dirty="0"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Образовательная область </a:t>
            </a:r>
            <a:b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«Физическое развитие»</a:t>
            </a:r>
            <a:b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Подвижные игры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Documents and Settings\Пользователь\Рабочий стол\фото к осеннему проекту\0710201934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9528" y="2214554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Documents and Settings\Пользователь\Рабочий стол\фото к осеннему проекту\0111201937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r="25973"/>
          <a:stretch>
            <a:fillRect/>
          </a:stretch>
        </p:blipFill>
        <p:spPr bwMode="auto">
          <a:xfrm>
            <a:off x="2571736" y="1928802"/>
            <a:ext cx="3377492" cy="3421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Пользователь\Рабочий стол\фото к осеннему проекту\260920193487.jpg"/>
          <p:cNvPicPr>
            <a:picLocks noChangeAspect="1" noChangeArrowheads="1"/>
          </p:cNvPicPr>
          <p:nvPr/>
        </p:nvPicPr>
        <p:blipFill>
          <a:blip r:embed="rId5" cstate="print"/>
          <a:srcRect r="14582" b="4860"/>
          <a:stretch>
            <a:fillRect/>
          </a:stretch>
        </p:blipFill>
        <p:spPr bwMode="auto">
          <a:xfrm>
            <a:off x="0" y="3755397"/>
            <a:ext cx="3714744" cy="3102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857884" y="1785926"/>
            <a:ext cx="3286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«Солнышко и дождик»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" y="3244334"/>
            <a:ext cx="2714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«У медведя во бору»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14612" y="1571612"/>
            <a:ext cx="3143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«Соберём листочки»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41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Образовательная область </a:t>
            </a:r>
            <a:b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«Художественно-эстетическое развитие»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Рисование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0" y="1428737"/>
            <a:ext cx="9144000" cy="4286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«Заглянула осень в лес»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Пользователь\Рабочий стол\фото к осеннему проекту\2210201936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044" y="1785926"/>
            <a:ext cx="4643956" cy="3482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Documents and Settings\Пользователь\Рабочий стол\фото к осеннему проекту\2210201936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04509"/>
            <a:ext cx="4643438" cy="3481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4253" t="456" r="5468" b="1823"/>
          <a:stretch>
            <a:fillRect/>
          </a:stretch>
        </p:blipFill>
        <p:spPr bwMode="auto">
          <a:xfrm>
            <a:off x="4000496" y="4714884"/>
            <a:ext cx="1484622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 l="6683" t="5012" r="10329" b="2734"/>
          <a:stretch>
            <a:fillRect/>
          </a:stretch>
        </p:blipFill>
        <p:spPr bwMode="auto">
          <a:xfrm>
            <a:off x="6072198" y="4619697"/>
            <a:ext cx="1643074" cy="2238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F:\Проект_Ёжик\IMG_20191116_19320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4643446"/>
            <a:ext cx="1571636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241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Образовательная область </a:t>
            </a:r>
            <a:b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«Художественно-эстетическое развитие»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Рисование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Documents and Settings\Пользователь\Рабочий стол\фото к осеннему проекту\0811201937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4667283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Documents and Settings\Пользователь\Рабочий стол\фото к осеннему проекту\0811201937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6717" y="1428736"/>
            <a:ext cx="4667283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Documents and Settings\Пользователь\Рабочий стол\фото к осеннему проекту\0811201937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4661723"/>
            <a:ext cx="2928958" cy="219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715008" y="5214950"/>
            <a:ext cx="3428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«Осеннее дерево»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41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Образовательная область </a:t>
            </a:r>
            <a:b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«Художественно-эстетическое развитие»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Рисование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57819" y="1428736"/>
            <a:ext cx="3643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«Где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спрятались витамины?»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Documents and Settings\Пользователь\Рабочий стол\фото к осеннему проекту\1710201936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857364"/>
            <a:ext cx="3643338" cy="4523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F:\фото для род. собр\2409201934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71678"/>
            <a:ext cx="5143535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241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Образовательная область </a:t>
            </a:r>
            <a:b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«Художественно-эстетическое развитие»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Аппликация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15008" y="2000240"/>
            <a:ext cx="3428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«Листопад»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Пользователь\Рабочий стол\фото к осеннему проекту\0111201937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64456"/>
            <a:ext cx="5929322" cy="444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Documents and Settings\Пользователь\Рабочий стол\фото к осеннему проекту\0811201937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4455" r="2673"/>
          <a:stretch>
            <a:fillRect/>
          </a:stretch>
        </p:blipFill>
        <p:spPr bwMode="auto">
          <a:xfrm>
            <a:off x="5285405" y="3829050"/>
            <a:ext cx="3750617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241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Образовательная область </a:t>
            </a:r>
            <a:b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«Художественно-эстетическое развитие»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Лепка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7" y="1500174"/>
            <a:ext cx="8286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«Грибы»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648200" y="2714620"/>
            <a:ext cx="4038600" cy="34115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Documents and Settings\Пользователь\Рабочий стол\фото к осеннему проекту\1111201937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10936"/>
          <a:stretch>
            <a:fillRect/>
          </a:stretch>
        </p:blipFill>
        <p:spPr bwMode="auto">
          <a:xfrm>
            <a:off x="1571604" y="2000240"/>
            <a:ext cx="6381794" cy="4262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241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en-GB" sz="2400" i="1" dirty="0" smtClean="0">
                <a:latin typeface="Times New Roman"/>
                <a:ea typeface="Times New Roman"/>
                <a:cs typeface="Times New Roman"/>
              </a:rPr>
              <a:t>III </a:t>
            </a:r>
            <a:r>
              <a:rPr lang="ru-RU" sz="2400" i="1" dirty="0" smtClean="0">
                <a:latin typeface="Times New Roman"/>
                <a:ea typeface="Times New Roman"/>
                <a:cs typeface="Times New Roman"/>
              </a:rPr>
              <a:t>этап </a:t>
            </a:r>
            <a:r>
              <a:rPr lang="ru-RU" sz="2400" b="1" i="1" dirty="0" smtClean="0">
                <a:latin typeface="Times New Roman"/>
                <a:ea typeface="Times New Roman"/>
                <a:cs typeface="Times New Roman"/>
              </a:rPr>
              <a:t>Заключительный</a:t>
            </a:r>
            <a:br>
              <a:rPr lang="ru-RU" sz="2400" b="1" i="1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Праздник «Краски Осени!»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Documents and Settings\Пользователь\Рабочий стол\фото к осеннему проекту\i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3435" t="9374" r="7030" b="15623"/>
          <a:stretch>
            <a:fillRect/>
          </a:stretch>
        </p:blipFill>
        <p:spPr bwMode="auto">
          <a:xfrm>
            <a:off x="0" y="1214422"/>
            <a:ext cx="5614998" cy="454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Пользователь\Рабочий стол\фото к осеннему проекту\i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23435" t="5727" r="9397" b="6250"/>
          <a:stretch>
            <a:fillRect/>
          </a:stretch>
        </p:blipFill>
        <p:spPr bwMode="auto">
          <a:xfrm>
            <a:off x="5546353" y="3321760"/>
            <a:ext cx="3597647" cy="3536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241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356"/>
            <a:ext cx="7929618" cy="5738980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1357298"/>
            <a:ext cx="75724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Проблема: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 детей младшего возраста слишком маленький жизненный опыт и знания о природе. Они не знакомы с происхождением тех или иных явлений, процессов в природе, не могут ответить на интересующие их вопросы: «Зачем опадает листва?», «Куда прячутся насекомые?» и т.д. Дети младшего возраста только начинают познавать мир, явления природы. Участие детей в этом проекте позволит ознакомить их с представлением об осени — как времени года, её характерных признаках, развить творческие способности, поисковую деятельность, связную речь.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Актуальность: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часто взрослые забывают понаблюдать с ребенком, полюбоваться красотой мира природы, не поддерживают детскую любознательность. Именно ранний возраст – самое благоприятное время для накопления представлений об окружающем мире. Необходимо не только показать детям, какой прекрасный мир их окружает, но и  объяснить, почему нужно беречь и любить природу.</a:t>
            </a:r>
          </a:p>
        </p:txBody>
      </p:sp>
    </p:spTree>
    <p:extLst>
      <p:ext uri="{BB962C8B-B14F-4D97-AF65-F5344CB8AC3E}">
        <p14:creationId xmlns="" xmlns:p14="http://schemas.microsoft.com/office/powerpoint/2010/main" val="263553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Конкурс поделок</a:t>
            </a:r>
            <a:b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 «Дарит Осень чудеса!»</a:t>
            </a: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6072206"/>
            <a:ext cx="4038600" cy="53957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9219" name="Picture 3" descr="C:\Documents and Settings\Пользователь\Рабочий стол\фото к осеннему проекту\221020193648.jpg"/>
          <p:cNvPicPr>
            <a:picLocks noChangeAspect="1" noChangeArrowheads="1"/>
          </p:cNvPicPr>
          <p:nvPr/>
        </p:nvPicPr>
        <p:blipFill>
          <a:blip r:embed="rId2"/>
          <a:srcRect t="5468" r="5468" b="27948"/>
          <a:stretch>
            <a:fillRect/>
          </a:stretch>
        </p:blipFill>
        <p:spPr bwMode="auto">
          <a:xfrm>
            <a:off x="142844" y="2357430"/>
            <a:ext cx="8205749" cy="4333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C:\Documents and Settings\Пользователь\Рабочий стол\фото к осеннему проекту\2210201936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2430" t="5924" r="8506" b="3190"/>
          <a:stretch>
            <a:fillRect/>
          </a:stretch>
        </p:blipFill>
        <p:spPr bwMode="auto">
          <a:xfrm>
            <a:off x="6505309" y="785794"/>
            <a:ext cx="2638691" cy="3590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1072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50006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Дидактические пособия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6072206"/>
            <a:ext cx="4038600" cy="53957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1026" name="Picture 2" descr="F:\Проект_Ёжик\IMG_20191116_1933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666731"/>
            <a:ext cx="2643206" cy="3524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F:\Проект_Ёжик\IMG_20191116_193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682016"/>
            <a:ext cx="3857652" cy="3461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Documents and Settings\Пользователь\Рабочий стол\011220193832.jpg"/>
          <p:cNvPicPr/>
          <p:nvPr/>
        </p:nvPicPr>
        <p:blipFill>
          <a:blip r:embed="rId4" cstate="print"/>
          <a:srcRect l="13366" t="16860" r="15189" b="9113"/>
          <a:stretch>
            <a:fillRect/>
          </a:stretch>
        </p:blipFill>
        <p:spPr bwMode="auto">
          <a:xfrm rot="16200000">
            <a:off x="642938" y="3429004"/>
            <a:ext cx="2786058" cy="4071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Documents and Settings\Пользователь\Рабочий стол\011220193835.jpg"/>
          <p:cNvPicPr/>
          <p:nvPr/>
        </p:nvPicPr>
        <p:blipFill>
          <a:blip r:embed="rId5" cstate="print"/>
          <a:srcRect l="4557" t="15797" r="4557" b="15797"/>
          <a:stretch>
            <a:fillRect/>
          </a:stretch>
        </p:blipFill>
        <p:spPr bwMode="auto">
          <a:xfrm>
            <a:off x="4786314" y="4071942"/>
            <a:ext cx="4357686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1072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4424" y="1357298"/>
            <a:ext cx="7829576" cy="1357322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Достигнутый результат по проекту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 flipV="1">
            <a:off x="4648200" y="7143776"/>
            <a:ext cx="4038600" cy="214314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785786" y="2428868"/>
            <a:ext cx="7429552" cy="4214841"/>
          </a:xfrm>
        </p:spPr>
        <p:txBody>
          <a:bodyPr>
            <a:normAutofit fontScale="32500" lnSpcReduction="20000"/>
          </a:bodyPr>
          <a:lstStyle/>
          <a:p>
            <a:pPr algn="just">
              <a:buNone/>
            </a:pP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1. Дети расширили и обогатили свои знания об осени, о сезонных изменениях в природе происходящих осенью; о многообразии и пользе овощей.</a:t>
            </a:r>
          </a:p>
          <a:p>
            <a:pPr algn="just">
              <a:buNone/>
            </a:pP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2. У детей развился интерес к наблюдениям, умение замечать прекрасное в разное время года; а также творческие способности.</a:t>
            </a:r>
          </a:p>
          <a:p>
            <a:pPr algn="just">
              <a:buNone/>
            </a:pP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3. У родителей появился интерес к образовательному процессу, развитию творчества, знаний и умений у детей.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1072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5952724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714356"/>
            <a:ext cx="800105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проекта: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познакомить детей с красотой осенней природы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 проекта 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Образовательные: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знакомить детей с понятием «время года – осень», с сезонными изменениями в      природе происходящими осенью;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расширять представление о многообразии и пользе овощей и фруктов;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формировать у детей умение вести наблюдения за объектами живой и неживой природы.</a:t>
            </a:r>
          </a:p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Развивающие: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развивать интерес у детей к наблюдениям, умение замечать изменения, происходящие в природе;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развивать диалогическую форму речи, вовлекать детей в разговор во время рассматривания картин;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развивать умение рассказывать наизусть небольшие стихотворения.</a:t>
            </a:r>
          </a:p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Воспитательные: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воспитывать у детей эмоциональное, положительное отношение к природе, умение видеть прекрасное в разное время года;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воспитывать бережное отношение к природе.</a:t>
            </a:r>
          </a:p>
        </p:txBody>
      </p:sp>
    </p:spTree>
    <p:extLst>
      <p:ext uri="{BB962C8B-B14F-4D97-AF65-F5344CB8AC3E}">
        <p14:creationId xmlns="" xmlns:p14="http://schemas.microsoft.com/office/powerpoint/2010/main" val="276815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928670"/>
            <a:ext cx="7072362" cy="5524666"/>
          </a:xfrm>
        </p:spPr>
        <p:txBody>
          <a:bodyPr>
            <a:normAutofit/>
          </a:bodyPr>
          <a:lstStyle/>
          <a:p>
            <a:pPr algn="l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Ожидаемый результат по проекту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для детей: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Обогащение и расширение знаний детей об осени, её признаках и дарах, бережном отношении к природе.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Пополнение словарного запаса детей, как активного, так и пассивного словаря.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Развитие творческих способностей у детей.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для родителей: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Появление интереса к образовательному процессу, развитию творчества, знаний и умений у детей.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Участие родителей в совместной продуктивной деятельности.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r>
              <a:rPr lang="ru-RU" sz="2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654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63184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проектной деятельности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5786" y="2000240"/>
            <a:ext cx="7500990" cy="412592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Aft>
                <a:spcPts val="1000"/>
              </a:spcAft>
              <a:buNone/>
            </a:pPr>
            <a:r>
              <a:rPr lang="en-GB" sz="34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I </a:t>
            </a:r>
            <a:r>
              <a:rPr lang="ru-RU" sz="34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этап </a:t>
            </a:r>
            <a:r>
              <a:rPr lang="ru-RU" sz="3400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Подготовительный:</a:t>
            </a:r>
          </a:p>
          <a:p>
            <a:pPr lvl="0">
              <a:lnSpc>
                <a:spcPct val="120000"/>
              </a:lnSpc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Составление плана работы над проектом</a:t>
            </a:r>
          </a:p>
          <a:p>
            <a:pPr lvl="0">
              <a:lnSpc>
                <a:spcPct val="120000"/>
              </a:lnSpc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Сбор  материала необходимого для реализации проекта</a:t>
            </a:r>
          </a:p>
          <a:p>
            <a:pPr lvl="0">
              <a:lnSpc>
                <a:spcPct val="120000"/>
              </a:lnSpc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Организация предметно-развивающей среды по теме проекта</a:t>
            </a:r>
          </a:p>
          <a:p>
            <a:pPr lvl="0">
              <a:lnSpc>
                <a:spcPct val="120000"/>
              </a:lnSpc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Изготовление дидактических игр и пособий</a:t>
            </a:r>
          </a:p>
          <a:p>
            <a:pPr lvl="0">
              <a:lnSpc>
                <a:spcPct val="120000"/>
              </a:lnSpc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Подготовка к осеннему празднику</a:t>
            </a:r>
          </a:p>
          <a:p>
            <a:pPr>
              <a:lnSpc>
                <a:spcPct val="150000"/>
              </a:lnSpc>
              <a:spcAft>
                <a:spcPts val="1000"/>
              </a:spcAft>
              <a:buNone/>
            </a:pPr>
            <a:endParaRPr lang="ru-RU" sz="4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343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356"/>
            <a:ext cx="9144000" cy="1214446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en-GB" sz="2400" i="1" dirty="0" smtClean="0">
                <a:latin typeface="Times New Roman"/>
                <a:ea typeface="Times New Roman"/>
                <a:cs typeface="Times New Roman"/>
              </a:rPr>
              <a:t>II</a:t>
            </a:r>
            <a:r>
              <a:rPr lang="ru-RU" sz="2400" i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i="1" dirty="0">
                <a:latin typeface="Times New Roman"/>
                <a:ea typeface="Times New Roman"/>
                <a:cs typeface="Times New Roman"/>
              </a:rPr>
              <a:t>этап </a:t>
            </a:r>
            <a:r>
              <a:rPr lang="ru-RU" sz="2400" b="1" i="1" dirty="0" smtClean="0">
                <a:latin typeface="Times New Roman"/>
                <a:ea typeface="Times New Roman"/>
                <a:cs typeface="Times New Roman"/>
              </a:rPr>
              <a:t>Основной</a:t>
            </a: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Образовательная область </a:t>
            </a:r>
            <a:b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«Познавательное развитие»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Наблюдение</a:t>
            </a:r>
            <a:r>
              <a:rPr lang="ru-RU" sz="2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Детский сад\Desktop\17102019359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71678"/>
            <a:ext cx="3929058" cy="478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Documents and Settings\Пользователь\Рабочий стол\фото к осеннему проекту\2210201936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2643181"/>
            <a:ext cx="5286380" cy="3964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142845" y="1714488"/>
            <a:ext cx="371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«Как изменились растения?»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29058" y="2214554"/>
            <a:ext cx="5214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«А что за окном?»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41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Образовательная область </a:t>
            </a:r>
            <a:b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«Познавательное развитие»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142984"/>
            <a:ext cx="8677628" cy="498317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Наблюдение</a:t>
            </a:r>
          </a:p>
          <a:p>
            <a:pPr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«Признаки осени»</a:t>
            </a:r>
          </a:p>
          <a:p>
            <a:pPr algn="ctr">
              <a:buNone/>
            </a:pPr>
            <a:endParaRPr lang="ru-RU" sz="2000" dirty="0" smtClean="0"/>
          </a:p>
          <a:p>
            <a:pPr lvl="0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endParaRPr lang="ru-RU" sz="2400" dirty="0"/>
          </a:p>
        </p:txBody>
      </p:sp>
      <p:pic>
        <p:nvPicPr>
          <p:cNvPr id="7" name="Picture 4" descr="C:\Documents and Settings\Пользователь\Рабочий стол\фото к осеннему проекту\091020193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809757"/>
            <a:ext cx="3786182" cy="5048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 descr="C:\Documents and Settings\Пользователь\Рабочий стол\фото к осеннему проекту\0910201935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809757"/>
            <a:ext cx="3786182" cy="5048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241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Образовательная область </a:t>
            </a:r>
            <a:b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«Познавательное развитие»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Дидактические игры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Documents and Settings\Пользователь\Рабочий стол\фото к осеннему проекту\2609201934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00240"/>
            <a:ext cx="5572132" cy="4179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1643050"/>
            <a:ext cx="5572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 какого дерева листок?»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Documents and Settings\Пользователь\Рабочий стол\фото к осеннему проекту\1111201937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4253" r="5012"/>
          <a:stretch>
            <a:fillRect/>
          </a:stretch>
        </p:blipFill>
        <p:spPr bwMode="auto">
          <a:xfrm>
            <a:off x="5500694" y="1305004"/>
            <a:ext cx="3643306" cy="2754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572132" y="3929066"/>
            <a:ext cx="3571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«Волшебный мешочек»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Documents and Settings\Пользователь\Рабочий стол\фото к осеннему проекту\111120193782.jpg"/>
          <p:cNvPicPr>
            <a:picLocks noChangeAspect="1" noChangeArrowheads="1"/>
          </p:cNvPicPr>
          <p:nvPr/>
        </p:nvPicPr>
        <p:blipFill>
          <a:blip r:embed="rId5" cstate="print"/>
          <a:srcRect t="7291" r="12303" b="10329"/>
          <a:stretch>
            <a:fillRect/>
          </a:stretch>
        </p:blipFill>
        <p:spPr bwMode="auto">
          <a:xfrm>
            <a:off x="5512532" y="4299968"/>
            <a:ext cx="3631468" cy="2558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241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Образовательная область </a:t>
            </a:r>
            <a:b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«Познавательное развитие»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14612" y="1142984"/>
            <a:ext cx="37862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Дидактические игры</a:t>
            </a:r>
            <a:endParaRPr lang="ru-RU" sz="2000" dirty="0"/>
          </a:p>
        </p:txBody>
      </p:sp>
      <p:pic>
        <p:nvPicPr>
          <p:cNvPr id="3074" name="Picture 2" descr="C:\Documents and Settings\Пользователь\Рабочий стол\фото к осеннему проекту\2210201936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6379"/>
          <a:stretch>
            <a:fillRect/>
          </a:stretch>
        </p:blipFill>
        <p:spPr bwMode="auto">
          <a:xfrm>
            <a:off x="0" y="2786058"/>
            <a:ext cx="4726179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Documents and Settings\Пользователь\Рабочий стол\фото к осеннему проекту\1411201938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r="5468"/>
          <a:stretch>
            <a:fillRect/>
          </a:stretch>
        </p:blipFill>
        <p:spPr bwMode="auto">
          <a:xfrm>
            <a:off x="4643438" y="2000240"/>
            <a:ext cx="4500562" cy="3570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572000" y="1571612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«Разноцветные ёжики»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357430"/>
            <a:ext cx="4786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«Овощи» и «Фрукты»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41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446</Words>
  <Application>Microsoft Office PowerPoint</Application>
  <PresentationFormat>Экран (4:3)</PresentationFormat>
  <Paragraphs>94</Paragraphs>
  <Slides>22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Муниципальное бюджетное общеобразовательное учреждение средняя общеобразовательная школа № 19 Дошкольные группы МБОУ СОШ « 19  </vt:lpstr>
      <vt:lpstr> </vt:lpstr>
      <vt:lpstr>  </vt:lpstr>
      <vt:lpstr>Ожидаемый результат по проекту   для детей: 1. Обогащение и расширение знаний детей об осени, её признаках и дарах, бережном отношении к природе. 2. Пополнение словарного запаса детей, как активного, так и пассивного словаря. 3. Развитие творческих способностей у детей.  для родителей: 1. Появление интереса к образовательному процессу, развитию творчества, знаний и умений у детей. 2. Участие родителей в совместной продуктивной деятельности.    </vt:lpstr>
      <vt:lpstr>Этапы проектной деятельности</vt:lpstr>
      <vt:lpstr>II этап Основной Образовательная область  «Познавательное развитие» Наблюдение  </vt:lpstr>
      <vt:lpstr> Образовательная область  «Познавательное развитие»</vt:lpstr>
      <vt:lpstr> Образовательная область  «Познавательное развитие» Дидактические игры</vt:lpstr>
      <vt:lpstr> Образовательная область  «Познавательное развитие» </vt:lpstr>
      <vt:lpstr> Образовательная область  «Речевое развитие»</vt:lpstr>
      <vt:lpstr> Образовательная область  «Социально-коммуникативное развитие» Сюжетно-ролевые игры</vt:lpstr>
      <vt:lpstr> Образовательная область  «Социально-коммуникативное развитие» Инсценирование сказки «Репка»</vt:lpstr>
      <vt:lpstr> Образовательная область  «Физическое развитие» Подвижные игры</vt:lpstr>
      <vt:lpstr> Образовательная область  «Художественно-эстетическое развитие» Рисование</vt:lpstr>
      <vt:lpstr> Образовательная область  «Художественно-эстетическое развитие» Рисование</vt:lpstr>
      <vt:lpstr> Образовательная область  «Художественно-эстетическое развитие» Рисование</vt:lpstr>
      <vt:lpstr> Образовательная область  «Художественно-эстетическое развитие» Аппликация</vt:lpstr>
      <vt:lpstr> Образовательная область  «Художественно-эстетическое развитие» Лепка</vt:lpstr>
      <vt:lpstr>III этап Заключительный Праздник «Краски Осени!»</vt:lpstr>
      <vt:lpstr>Конкурс поделок  «Дарит Осень чудеса!»</vt:lpstr>
      <vt:lpstr>Дидактические пособия </vt:lpstr>
      <vt:lpstr>Достигнутый результат по проекту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Осень Золотая</dc:title>
  <dc:creator>Dimon</dc:creator>
  <cp:lastModifiedBy>Николаев</cp:lastModifiedBy>
  <cp:revision>104</cp:revision>
  <dcterms:created xsi:type="dcterms:W3CDTF">2016-11-12T14:08:51Z</dcterms:created>
  <dcterms:modified xsi:type="dcterms:W3CDTF">2019-12-01T15:43:45Z</dcterms:modified>
</cp:coreProperties>
</file>