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notesMasterIdLst>
    <p:notesMasterId r:id="rId29"/>
  </p:notesMasterIdLst>
  <p:handoutMasterIdLst>
    <p:handoutMasterId r:id="rId30"/>
  </p:handoutMasterIdLst>
  <p:sldIdLst>
    <p:sldId id="358" r:id="rId2"/>
    <p:sldId id="432" r:id="rId3"/>
    <p:sldId id="302" r:id="rId4"/>
    <p:sldId id="429" r:id="rId5"/>
    <p:sldId id="433" r:id="rId6"/>
    <p:sldId id="420" r:id="rId7"/>
    <p:sldId id="395" r:id="rId8"/>
    <p:sldId id="394" r:id="rId9"/>
    <p:sldId id="396" r:id="rId10"/>
    <p:sldId id="404" r:id="rId11"/>
    <p:sldId id="397" r:id="rId12"/>
    <p:sldId id="421" r:id="rId13"/>
    <p:sldId id="431" r:id="rId14"/>
    <p:sldId id="366" r:id="rId15"/>
    <p:sldId id="422" r:id="rId16"/>
    <p:sldId id="423" r:id="rId17"/>
    <p:sldId id="424" r:id="rId18"/>
    <p:sldId id="425" r:id="rId19"/>
    <p:sldId id="408" r:id="rId20"/>
    <p:sldId id="419" r:id="rId21"/>
    <p:sldId id="426" r:id="rId22"/>
    <p:sldId id="427" r:id="rId23"/>
    <p:sldId id="407" r:id="rId24"/>
    <p:sldId id="416" r:id="rId25"/>
    <p:sldId id="436" r:id="rId26"/>
    <p:sldId id="435" r:id="rId27"/>
    <p:sldId id="417" r:id="rId28"/>
  </p:sldIdLst>
  <p:sldSz cx="9144000" cy="6858000" type="screen4x3"/>
  <p:notesSz cx="6858000" cy="8961438"/>
  <p:embeddedFontLst>
    <p:embeddedFont>
      <p:font typeface="Wingdings 2" panose="05020102010507070707" pitchFamily="18" charset="2"/>
      <p:regular r:id="rId31"/>
    </p:embeddedFont>
    <p:embeddedFont>
      <p:font typeface="a_MonumentoTitul" panose="020B0604020202020204" charset="-52"/>
      <p:bold r:id="rId32"/>
    </p:embeddedFont>
    <p:embeddedFont>
      <p:font typeface="Candara" panose="020E050203030302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938"/>
    <a:srgbClr val="CC3300"/>
    <a:srgbClr val="006666"/>
    <a:srgbClr val="026260"/>
    <a:srgbClr val="025250"/>
    <a:srgbClr val="036563"/>
    <a:srgbClr val="FF4343"/>
    <a:srgbClr val="0066CC"/>
    <a:srgbClr val="FF0D0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6" autoAdjust="0"/>
    <p:restoredTop sz="94583" autoAdjust="0"/>
  </p:normalViewPr>
  <p:slideViewPr>
    <p:cSldViewPr>
      <p:cViewPr>
        <p:scale>
          <a:sx n="76" d="100"/>
          <a:sy n="76" d="100"/>
        </p:scale>
        <p:origin x="-2082" y="-24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notesViewPr>
    <p:cSldViewPr>
      <p:cViewPr varScale="1">
        <p:scale>
          <a:sx n="57" d="100"/>
          <a:sy n="57" d="100"/>
        </p:scale>
        <p:origin x="-1764" y="-78"/>
      </p:cViewPr>
      <p:guideLst>
        <p:guide orient="horz" pos="282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13763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13763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fld id="{63CF8F7B-CC10-44E1-82F1-8B81FC98AEC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9212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8738" y="0"/>
            <a:ext cx="29765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60400"/>
            <a:ext cx="4498975" cy="3373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254500"/>
            <a:ext cx="506095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07413"/>
            <a:ext cx="29765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8738" y="8507413"/>
            <a:ext cx="29765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fld id="{DD4C0AC6-885A-4BB4-B67B-C0DD178992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607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79284-083B-4F80-BE9A-8A7A8DB9A688}" type="slidenum">
              <a:rPr lang="en-US" altLang="ru-RU" smtClean="0"/>
              <a:pPr/>
              <a:t>3</a:t>
            </a:fld>
            <a:endParaRPr lang="en-US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5E18F-1461-4E6B-8BB2-72FBB944B32E}" type="slidenum">
              <a:rPr lang="en-US" altLang="ru-RU" smtClean="0"/>
              <a:pPr/>
              <a:t>21</a:t>
            </a:fld>
            <a:endParaRPr lang="en-US" alt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3945A-F2ED-482B-A24D-F0FFB0204302}" type="slidenum">
              <a:rPr lang="en-US" altLang="ru-RU" smtClean="0"/>
              <a:pPr/>
              <a:t>22</a:t>
            </a:fld>
            <a:endParaRPr lang="en-US" alt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85878-3DC0-49A6-B925-0AA166CD2F49}" type="slidenum">
              <a:rPr lang="en-US" altLang="ru-RU" smtClean="0"/>
              <a:pPr/>
              <a:t>23</a:t>
            </a:fld>
            <a:endParaRPr lang="en-US" alt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85FEF-2EED-4DAA-B072-C655AD66DBBC}" type="slidenum">
              <a:rPr lang="en-US" altLang="ru-RU" smtClean="0"/>
              <a:pPr/>
              <a:t>10</a:t>
            </a:fld>
            <a:endParaRPr lang="en-US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090F1-EF9D-470E-8BEF-C4A131AC502D}" type="slidenum">
              <a:rPr lang="en-US" altLang="ru-RU" smtClean="0"/>
              <a:pPr/>
              <a:t>13</a:t>
            </a:fld>
            <a:endParaRPr lang="en-US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FEAFE-D4CA-4320-8938-362189AE08B2}" type="slidenum">
              <a:rPr lang="en-US" altLang="ru-RU" smtClean="0"/>
              <a:pPr/>
              <a:t>14</a:t>
            </a:fld>
            <a:endParaRPr lang="en-US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79ACB-1AED-428F-A2EC-DB1C76601ECF}" type="slidenum">
              <a:rPr lang="en-US" altLang="ru-RU" smtClean="0"/>
              <a:pPr/>
              <a:t>15</a:t>
            </a:fld>
            <a:endParaRPr lang="en-US" alt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D8F8B-FEF7-42D5-845A-4E3B4742370A}" type="slidenum">
              <a:rPr lang="en-US" altLang="ru-RU" smtClean="0"/>
              <a:pPr/>
              <a:t>16</a:t>
            </a:fld>
            <a:endParaRPr lang="en-US" alt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0A27C-21D8-4768-AE30-7B437785A37A}" type="slidenum">
              <a:rPr lang="en-US" altLang="ru-RU" smtClean="0"/>
              <a:pPr/>
              <a:t>17</a:t>
            </a:fld>
            <a:endParaRPr lang="en-US" alt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AA53F-CDB9-4004-8845-0C6539CBA53F}" type="slidenum">
              <a:rPr lang="en-US" altLang="ru-RU" smtClean="0"/>
              <a:pPr/>
              <a:t>18</a:t>
            </a:fld>
            <a:endParaRPr lang="en-US" alt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C17A1-E832-4DAD-B078-0CEC8BB6A786}" type="slidenum">
              <a:rPr lang="en-US" altLang="ru-RU" smtClean="0"/>
              <a:pPr/>
              <a:t>20</a:t>
            </a:fld>
            <a:endParaRPr lang="en-US" alt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EF7B-E7C9-4A1A-86CC-591DA63E593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AD5E-A599-425F-B9A7-70F7FF5214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46B4-9FD1-47AE-BB2B-721C8AC561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77C4-9927-42AC-8F9C-693F7B867BB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D269-A03E-4A0E-A89C-F3F24CF0A0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C67E-80D0-4B50-B9E4-361D096496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8B14-058F-4EC8-878F-324B3F3746B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E2E5-3CD8-454A-AB24-7DA3FD3B546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12411-756E-415F-BF7B-670EFC89DE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F270A-AFE3-4F9A-AAB1-44FDF54467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3664-3B84-449B-AC4D-DF5948BD4B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C3E7C1-536F-4BE2-8C53-088FF4A6110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a-roditel.ru/parents/ig/gruppy-smerti-chto-nuzhno-znat-o-nikh-roditelya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987675" y="1268413"/>
            <a:ext cx="5976938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00450" y="5927725"/>
            <a:ext cx="2301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65" name="Прямоугольник 9"/>
          <p:cNvSpPr>
            <a:spLocks noChangeArrowheads="1"/>
          </p:cNvSpPr>
          <p:nvPr/>
        </p:nvSpPr>
        <p:spPr bwMode="auto">
          <a:xfrm>
            <a:off x="282173" y="2132856"/>
            <a:ext cx="86423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Всероссийское родительское собрание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_MonumentoTitul" panose="02060906030706050204" pitchFamily="18" charset="-52"/>
              </a:rPr>
              <a:t> 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_MonumentoTitul" panose="02060906030706050204" pitchFamily="18" charset="-52"/>
            </a:endParaRPr>
          </a:p>
          <a:p>
            <a:pPr algn="ctr" eaLnBrk="1" hangingPunct="1">
              <a:defRPr/>
            </a:pP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«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Профилактика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a_MonumentoTitul" panose="02060906030706050204" pitchFamily="18" charset="-52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интернет-рисков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и угроз жизни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a_MonumentoTitul" panose="02060906030706050204" pitchFamily="18" charset="-52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детей и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подростков</a:t>
            </a: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»</a:t>
            </a:r>
            <a:endParaRPr lang="ru-RU" altLang="ru-RU" sz="3600" dirty="0">
              <a:solidFill>
                <a:schemeClr val="accent6">
                  <a:lumMod val="50000"/>
                </a:schemeClr>
              </a:solidFill>
              <a:latin typeface="a_MonumentoTitul" panose="02060906030706050204" pitchFamily="18" charset="-52"/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250825" y="190500"/>
            <a:ext cx="8642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ФГБНУ «Центр защиты прав и интересов детей»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569699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Москва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2017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7075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/>
          <a:stretch>
            <a:fillRect/>
          </a:stretch>
        </p:blipFill>
        <p:spPr>
          <a:xfrm>
            <a:off x="5350173" y="4293096"/>
            <a:ext cx="3793828" cy="25649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500034" y="928670"/>
            <a:ext cx="803468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употребляющие алкоголь, психоактивные вещества;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недостатками физического развития;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совершившие серьезный проступок или жертвы уголовного преступления (в том числе, насилия);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под влиянием опасных групп (в том числе, в соцсетях), религиозных сект или молодежных течений.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сложной семейной ситуации;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остро переживающие несчастную любовь;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депрессивном состоянии;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реальных друзей;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устойчивых интересов, хобби;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серьезными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проблемы в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учебе;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отличники,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остро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переживающие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любые неудачи;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историей суицида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85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Кто такие Подростки «группы риска»?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403350" y="12684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u="sng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467543" y="1628800"/>
            <a:ext cx="8425631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резкое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изменение фона настроения и поведения; 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пробуждение в ночное время и выход в Интернет;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нежелание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ребенка обсуждать новости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группы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и свои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действия в ней;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ведение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 сети одновременно нескольких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страниц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под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разными именами;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выполнение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различных заданий и их видеозапись;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появление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 речи и на страницах в сети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тегов «Раны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на руках заглушают боль в душе», «Лети к солнцу», «Лифты несут людей в небеса» и др.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Показатели участия </a:t>
            </a: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ребенка</a:t>
            </a:r>
            <a:b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</a:b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в </a:t>
            </a: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«опасных» группах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упа-2-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7425"/>
          <a:stretch>
            <a:fillRect/>
          </a:stretch>
        </p:blipFill>
        <p:spPr>
          <a:xfrm>
            <a:off x="0" y="563"/>
            <a:ext cx="9144000" cy="6857437"/>
          </a:xfrm>
          <a:prstGeom prst="rect">
            <a:avLst/>
          </a:prstGeom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1403350" y="12684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u="sng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285720" y="1500174"/>
            <a:ext cx="8429684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ысказывания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 нежелании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жить.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Фиксация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на теме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смерти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Активная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подготовка к способу совершения суицида;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сообщение друзьям о принятии решения о самоубийстве (прямое и косвенное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). 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Символическое прощание с ближайшим окружением.</a:t>
            </a:r>
            <a:endParaRPr lang="ru-RU" sz="2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Постоянно пониженное настроение, тоскливость.</a:t>
            </a:r>
            <a:endParaRPr lang="ru-RU" sz="2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Стремление к рискованным действиям, отрицание проблем.</a:t>
            </a:r>
            <a:endParaRPr lang="ru-RU" sz="2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Раздражительность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угрюмость.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Негативные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оценки своей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личности.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Необычное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нехарактерное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поведение.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Снижение успеваемости. 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Частые попытки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уединиться.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7297" y="260350"/>
            <a:ext cx="878522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Внимание, УГРОЗА!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РОДИТЕЛИ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, ОБРАТИТЕ ВНИМАНИЕ НА «ЗНАКИ»</a:t>
            </a:r>
            <a:endParaRPr lang="en-US" altLang="ru-RU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B0604020202020204" charset="-52"/>
              </a:rPr>
              <a:t>как </a:t>
            </a: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  <a:latin typeface="a_MonumentoTitul" panose="020B0604020202020204" charset="-52"/>
              </a:rPr>
              <a:t>предотвратить беду?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1" t="12603" r="2899" b="15214"/>
          <a:stretch/>
        </p:blipFill>
        <p:spPr>
          <a:xfrm>
            <a:off x="2500117" y="1268760"/>
            <a:ext cx="4208745" cy="495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063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597400" y="63404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 sz="1400">
              <a:solidFill>
                <a:schemeClr val="bg2"/>
              </a:solidFill>
            </a:endParaRP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420880" y="357166"/>
            <a:ext cx="37231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FF4343"/>
                </a:solidFill>
                <a:latin typeface="Calibri" pitchFamily="34" charset="0"/>
              </a:rPr>
              <a:t>1. </a:t>
            </a:r>
            <a:r>
              <a:rPr lang="ru-RU" altLang="ru-RU" sz="2800" b="1" dirty="0" smtClean="0">
                <a:solidFill>
                  <a:srgbClr val="FF4343"/>
                </a:solidFill>
                <a:latin typeface="Calibri" pitchFamily="34" charset="0"/>
              </a:rPr>
              <a:t>Сохраняйте</a:t>
            </a:r>
            <a:br>
              <a:rPr lang="ru-RU" altLang="ru-RU" sz="2800" b="1" dirty="0" smtClean="0">
                <a:solidFill>
                  <a:srgbClr val="FF4343"/>
                </a:solidFill>
                <a:latin typeface="Calibri" pitchFamily="34" charset="0"/>
              </a:rPr>
            </a:br>
            <a:r>
              <a:rPr lang="ru-RU" altLang="ru-RU" sz="2800" b="1" dirty="0" smtClean="0">
                <a:solidFill>
                  <a:srgbClr val="FF4343"/>
                </a:solidFill>
                <a:latin typeface="Calibri" pitchFamily="34" charset="0"/>
              </a:rPr>
              <a:t>    спокойствие.</a:t>
            </a:r>
            <a:endParaRPr lang="ru-RU" altLang="ru-RU" sz="2800" b="1" dirty="0">
              <a:solidFill>
                <a:srgbClr val="FF4343"/>
              </a:solidFill>
              <a:latin typeface="Calibri" pitchFamily="34" charset="0"/>
            </a:endParaRPr>
          </a:p>
          <a:p>
            <a:pPr eaLnBrk="1" hangingPunct="1"/>
            <a:endParaRPr lang="ru-RU" altLang="ru-RU" sz="2800" b="1" dirty="0">
              <a:latin typeface="Calibri" pitchFamily="34" charset="0"/>
            </a:endParaRPr>
          </a:p>
          <a:p>
            <a:pPr eaLnBrk="1" hangingPunct="1"/>
            <a:r>
              <a:rPr lang="ru-RU" altLang="ru-RU" sz="2800" b="1" dirty="0">
                <a:latin typeface="Calibri" pitchFamily="34" charset="0"/>
              </a:rPr>
              <a:t>Развивайте у ребенка навыки </a:t>
            </a:r>
            <a:r>
              <a:rPr lang="ru-RU" altLang="ru-RU" sz="2800" b="1" dirty="0" smtClean="0">
                <a:latin typeface="Calibri" pitchFamily="34" charset="0"/>
              </a:rPr>
              <a:t>преодоления сложных ситуаций,</a:t>
            </a:r>
            <a:br>
              <a:rPr lang="ru-RU" altLang="ru-RU" sz="2800" b="1" dirty="0" smtClean="0">
                <a:latin typeface="Calibri" pitchFamily="34" charset="0"/>
              </a:rPr>
            </a:br>
            <a:r>
              <a:rPr lang="ru-RU" altLang="ru-RU" sz="2800" b="1" dirty="0" smtClean="0">
                <a:latin typeface="Calibri" pitchFamily="34" charset="0"/>
              </a:rPr>
              <a:t>учите справляться</a:t>
            </a:r>
            <a:br>
              <a:rPr lang="ru-RU" altLang="ru-RU" sz="2800" b="1" dirty="0" smtClean="0">
                <a:latin typeface="Calibri" pitchFamily="34" charset="0"/>
              </a:rPr>
            </a:br>
            <a:r>
              <a:rPr lang="ru-RU" altLang="ru-RU" sz="2800" b="1" dirty="0" smtClean="0">
                <a:latin typeface="Calibri" pitchFamily="34" charset="0"/>
              </a:rPr>
              <a:t>со стрессом!</a:t>
            </a:r>
            <a:endParaRPr lang="en-US" alt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4"/>
          <a:stretch/>
        </p:blipFill>
        <p:spPr>
          <a:xfrm>
            <a:off x="16208" y="0"/>
            <a:ext cx="5484486" cy="6858000"/>
          </a:xfrm>
          <a:prstGeom prst="rect">
            <a:avLst/>
          </a:prstGeom>
        </p:spPr>
      </p:pic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2071670" y="116632"/>
            <a:ext cx="7047211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</a:rPr>
              <a:t>                                           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itchFamily="34" charset="0"/>
              </a:rPr>
              <a:t>2.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Оцените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степень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                                                Вашего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участия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sz="2100" b="1" dirty="0" smtClean="0">
                <a:latin typeface="Calibri" panose="020F0502020204030204" pitchFamily="34" charset="0"/>
              </a:rPr>
              <a:t/>
            </a:r>
            <a:br>
              <a:rPr lang="ru-RU" sz="2100" b="1" dirty="0" smtClean="0">
                <a:latin typeface="Calibri" panose="020F0502020204030204" pitchFamily="34" charset="0"/>
              </a:rPr>
            </a:br>
            <a:r>
              <a:rPr lang="ru-RU" sz="2300" b="1" dirty="0" smtClean="0">
                <a:latin typeface="Calibri" panose="020F0502020204030204" pitchFamily="34" charset="0"/>
              </a:rPr>
              <a:t>Составьте список, что самое важное в Вашей жизни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sz="2300" b="1" dirty="0" smtClean="0">
                <a:latin typeface="Calibri" panose="020F0502020204030204" pitchFamily="34" charset="0"/>
              </a:rPr>
              <a:t>(запишите в столбик).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sz="1400" b="1" dirty="0" smtClean="0">
              <a:latin typeface="Calibri" panose="020F0502020204030204" pitchFamily="34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sz="2300" b="1" dirty="0" smtClean="0">
                <a:latin typeface="Calibri" panose="020F0502020204030204" pitchFamily="34" charset="0"/>
              </a:rPr>
              <a:t>С </a:t>
            </a:r>
            <a:r>
              <a:rPr lang="ru-RU" sz="2300" b="1" dirty="0">
                <a:latin typeface="Calibri" panose="020F0502020204030204" pitchFamily="34" charset="0"/>
              </a:rPr>
              <a:t>левой стороны </a:t>
            </a:r>
            <a:r>
              <a:rPr lang="ru-RU" sz="2300" b="1" dirty="0" smtClean="0">
                <a:latin typeface="Calibri" panose="020F0502020204030204" pitchFamily="34" charset="0"/>
              </a:rPr>
              <a:t>расставьте номера:</a:t>
            </a:r>
            <a:br>
              <a:rPr lang="ru-RU" sz="2300" b="1" dirty="0" smtClean="0">
                <a:latin typeface="Calibri" panose="020F0502020204030204" pitchFamily="34" charset="0"/>
              </a:rPr>
            </a:br>
            <a:r>
              <a:rPr lang="ru-RU" sz="2300" b="1" dirty="0" smtClean="0">
                <a:latin typeface="Calibri" panose="020F0502020204030204" pitchFamily="34" charset="0"/>
              </a:rPr>
              <a:t>1 – самое важное, 2 – менее важное и т.д.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400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anose="020F0502020204030204" pitchFamily="34" charset="0"/>
                <a:cs typeface="Times New Roman" pitchFamily="18" charset="0"/>
              </a:rPr>
              <a:t>Вспомните</a:t>
            </a:r>
            <a:r>
              <a:rPr lang="ru-RU" altLang="ru-RU" sz="23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например, вчерашний день.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400" b="1" dirty="0" smtClean="0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С правой стороны столбика напишите, сколько  времени (часов, минут) Вы уделили этому.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200" b="1" dirty="0" smtClean="0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Сравните номер слева 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и время, указанное справа.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400" b="1" dirty="0" smtClean="0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А теперь посмотрите, 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какое место занимает </a:t>
            </a:r>
            <a:r>
              <a:rPr lang="ru-RU" altLang="ru-RU" sz="2300" b="1" dirty="0">
                <a:latin typeface="Calibri" pitchFamily="34" charset="0"/>
                <a:cs typeface="Times New Roman" pitchFamily="18" charset="0"/>
              </a:rPr>
              <a:t>ребенок </a:t>
            </a: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этом в ряду?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Сколько времени </a:t>
            </a:r>
            <a:r>
              <a:rPr lang="ru-RU" altLang="ru-RU" sz="2300" b="1" dirty="0">
                <a:latin typeface="Calibri" pitchFamily="34" charset="0"/>
                <a:cs typeface="Times New Roman" pitchFamily="18" charset="0"/>
              </a:rPr>
              <a:t>Вы </a:t>
            </a: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уделили ему?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endParaRPr lang="ru-RU" altLang="ru-RU" sz="2300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 rotWithShape="1">
          <a:blip r:embed="rId3"/>
          <a:srcRect t="-145" b="1737"/>
          <a:stretch/>
        </p:blipFill>
        <p:spPr bwMode="auto">
          <a:xfrm>
            <a:off x="5868144" y="0"/>
            <a:ext cx="3275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611560" y="1666795"/>
            <a:ext cx="489654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Подумайте о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том,</a:t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 любите своего ребенка, выпишите на листочек все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то,</a:t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что Вы можете его похвалить, все то, за что Вы можете ему сказать спасибо.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3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Скажите об этом ребенку сегодня.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3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об этом ребенку каждый день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3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11560" y="439657"/>
            <a:ext cx="51125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3.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Установите 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  доверительный контакт.</a:t>
            </a:r>
            <a:endParaRPr lang="en-US" altLang="ru-RU" sz="28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642910" y="1087189"/>
            <a:ext cx="7993062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с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ребенком то, что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узнаете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Интернета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Учитесь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понимать язык, на котором говорит Ваш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ребенок.</a:t>
            </a:r>
          </a:p>
          <a:p>
            <a:pPr>
              <a:defRPr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Всегда воспринимайте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его проблемы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переживания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серьезно, без критики и насмешек. </a:t>
            </a:r>
          </a:p>
          <a:p>
            <a:pPr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с ним о его переживаниях, чувствах, эмоциях.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ближайшее и далекое будущее.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Заботьтесь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том, чтобы подросток «принимал» свое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тело, себя таким, какой он есть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Поощряйте ребенка к заботе о ближних (старшее поколение, младшие дети, домашние питомцы). 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Поддерживайте семейные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традиции и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ритуалы. 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Старайтесь поддерживать режим дня подростка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62013" y="142852"/>
            <a:ext cx="82819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                </a:t>
            </a:r>
            <a:r>
              <a:rPr lang="en-US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4</a:t>
            </a:r>
            <a:r>
              <a:rPr lang="en-US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Поддерживайте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                     доверительные отношения с ребенком.</a:t>
            </a:r>
            <a:endParaRPr lang="en-US" altLang="ru-RU" sz="28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2996952"/>
            <a:ext cx="54526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211770" y="1484784"/>
            <a:ext cx="87122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Делитесь с ребенком своими трудностями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Показывайте, что все они разрешимы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способах разрешения проблем и людях, которые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этом помогают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Спрашивайте о его проблемах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трудностях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Вместе ищите способы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их разрешения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en-US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том,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что вместе вы всегда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найдете выход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 любой ситуации.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2739" y="222900"/>
            <a:ext cx="845026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5</a:t>
            </a:r>
            <a:r>
              <a:rPr lang="en-US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Создайте домашнюю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традицию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ежедневно обсуждать проблемы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и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трудности.</a:t>
            </a:r>
            <a:endParaRPr lang="ru-RU" altLang="ru-RU" sz="2800" b="1" dirty="0">
              <a:solidFill>
                <a:srgbClr val="CC33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algn="ctr" eaLnBrk="1" hangingPunct="1"/>
            <a:endParaRPr lang="en-US" altLang="ru-RU" sz="20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1403350" y="12684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u="sng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323528" y="1341438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 Protect You Pro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программа-фильтр Интернета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позволяет родителям ограничивать по разным параметрам сайты, просматриваемые детьми ресурсы. 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Предназначение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Kids Control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—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контроль времени, которое ребенок проводит в интернете.</a:t>
            </a: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Mipko Time Sheriff 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контроль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времени, проводимого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ребенком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 компьютером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или работы с конкретными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программами и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сайтами.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Net Police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Lite 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—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родительский контроль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запрет посещения сайтов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определенных категорий (сайты для взрослых, ненормативная лексика и т.п.).</a:t>
            </a: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ИНТЕРНЕТ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ЦЕНЗОР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программа содержит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уникальные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вручную проверенные "белые списки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",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включающие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все безопасные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отечественные сайты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основные иностранные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ресурсы. Программа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надежно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защищена от взлома и обхода фильтрации.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260350"/>
            <a:ext cx="8856662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6. </a:t>
            </a:r>
            <a: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Контролируйте пребывание </a:t>
            </a:r>
            <a:r>
              <a:rPr lang="ru-RU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ребенка в </a:t>
            </a:r>
            <a: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сети</a:t>
            </a:r>
            <a:b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с </a:t>
            </a:r>
            <a:r>
              <a:rPr lang="ru-RU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помощью технических средств</a:t>
            </a:r>
          </a:p>
          <a:p>
            <a:pPr algn="ctr">
              <a:defRPr/>
            </a:pPr>
            <a:endParaRPr lang="ru-RU" dirty="0">
              <a:solidFill>
                <a:srgbClr val="CC3300"/>
              </a:solidFill>
              <a:latin typeface="a_MonumentoTitul" panose="0206090603070605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0" y="4581128"/>
            <a:ext cx="2286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2" cy="379989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1. Лучше понять подростковый возраст и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больше узнать о профилактике рисков.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2. Обсудить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основные риски Интернета для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детей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и подростков.</a:t>
            </a:r>
          </a:p>
          <a:p>
            <a:pPr marL="0" lvl="0" indent="0">
              <a:buNone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3. Узнать 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возможностях получения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профессиональной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помощи (психологической, медицинской, юридической) в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ситуациях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угроз для жизни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детей и подростков.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8614"/>
          </a:xfrm>
        </p:spPr>
        <p:txBody>
          <a:bodyPr/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Для чего мы собрались?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278514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214282" y="1071546"/>
            <a:ext cx="2071702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Научите ребенка, </a:t>
            </a: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принимая решение</a:t>
            </a:r>
            <a:r>
              <a:rPr lang="ru-RU" altLang="ru-RU" sz="2000" b="1" dirty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просчитывать его последствия</a:t>
            </a:r>
            <a:b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altLang="ru-RU" sz="2000" b="1" dirty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меру </a:t>
            </a: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ответственности</a:t>
            </a:r>
            <a:endParaRPr lang="ru-RU" altLang="ru-RU" sz="2000" b="1" dirty="0">
              <a:solidFill>
                <a:srgbClr val="161C1E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892" name="Прямоугольник 5"/>
          <p:cNvSpPr>
            <a:spLocks noChangeArrowheads="1"/>
          </p:cNvSpPr>
          <p:nvPr/>
        </p:nvSpPr>
        <p:spPr bwMode="auto">
          <a:xfrm>
            <a:off x="7072330" y="1071546"/>
            <a:ext cx="1857388" cy="22467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Научите ребенка выражать свои 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эмоции</a:t>
            </a:r>
            <a:b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социально приемлемых 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формах</a:t>
            </a:r>
            <a:endParaRPr lang="ru-RU" sz="2000" dirty="0"/>
          </a:p>
        </p:txBody>
      </p:sp>
      <p:sp>
        <p:nvSpPr>
          <p:cNvPr id="33796" name="Прямоугольник 8"/>
          <p:cNvSpPr>
            <a:spLocks noChangeArrowheads="1"/>
          </p:cNvSpPr>
          <p:nvPr/>
        </p:nvSpPr>
        <p:spPr bwMode="auto">
          <a:xfrm>
            <a:off x="214282" y="3786190"/>
            <a:ext cx="2000264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>
                <a:latin typeface="Calibri" pitchFamily="34" charset="0"/>
                <a:cs typeface="Times New Roman" pitchFamily="18" charset="0"/>
              </a:rPr>
              <a:t>Постарайтесь задавать </a:t>
            </a: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открытые вопросы</a:t>
            </a:r>
            <a:r>
              <a:rPr lang="ru-RU" altLang="ru-RU" sz="20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над которыми надо подумать и не ограничиваться </a:t>
            </a:r>
            <a:r>
              <a:rPr lang="ru-RU" altLang="ru-RU" sz="2000" b="1" dirty="0">
                <a:latin typeface="Calibri" pitchFamily="34" charset="0"/>
                <a:cs typeface="Times New Roman" pitchFamily="18" charset="0"/>
              </a:rPr>
              <a:t>односложным «да» или «нет»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285728"/>
            <a:ext cx="84494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7. Учите ребенка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справляться с трудностями.</a:t>
            </a:r>
            <a:endParaRPr lang="ru-RU" sz="3000" b="1" dirty="0">
              <a:solidFill>
                <a:srgbClr val="CC33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9" name="Прямоугольник 8"/>
          <p:cNvSpPr>
            <a:spLocks noChangeArrowheads="1"/>
          </p:cNvSpPr>
          <p:nvPr/>
        </p:nvSpPr>
        <p:spPr bwMode="auto">
          <a:xfrm>
            <a:off x="2500298" y="4286256"/>
            <a:ext cx="4357718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alt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Расскажите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о людях, к которым можно обратиться за помощью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в трудных ситуациях, 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о службах экстренной помощи</a:t>
            </a:r>
          </a:p>
          <a:p>
            <a:pPr algn="ctr"/>
            <a:endParaRPr lang="ru-RU" altLang="ru-RU" sz="2000" b="1" dirty="0" smtClean="0">
              <a:latin typeface="Calibri" pitchFamily="34" charset="0"/>
            </a:endParaRPr>
          </a:p>
        </p:txBody>
      </p:sp>
      <p:sp>
        <p:nvSpPr>
          <p:cNvPr id="33800" name="Прямоугольник 3"/>
          <p:cNvSpPr>
            <a:spLocks noChangeArrowheads="1"/>
          </p:cNvSpPr>
          <p:nvPr/>
        </p:nvSpPr>
        <p:spPr bwMode="auto">
          <a:xfrm>
            <a:off x="7072330" y="3500438"/>
            <a:ext cx="1857388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Научите ребенка расслабляться, </a:t>
            </a:r>
          </a:p>
          <a:p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управлять своими эмоциями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в сложных, критических для него ситуациях</a:t>
            </a:r>
            <a:endParaRPr lang="ru-RU" altLang="ru-RU" sz="20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6082" name="Picture 2" descr="E:\АНО ЦНПРО\ИЗДАНИЯ\2015\Школа без насилия\Рабочая\Картинки\Vicki C\Cous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214422"/>
            <a:ext cx="4357717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8100"/>
            <a:ext cx="5364088" cy="37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357166"/>
            <a:ext cx="78486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</a:t>
            </a: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душам</a:t>
            </a:r>
            <a:endParaRPr lang="ru-RU" sz="3000" b="1" dirty="0">
              <a:solidFill>
                <a:srgbClr val="CC33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357158" y="1142984"/>
            <a:ext cx="8569077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Перед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началом разговора проговорите про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себя, как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Вы любите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своего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ребенка,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что он ценнее всего в этой жизни. </a:t>
            </a:r>
            <a:endParaRPr lang="ru-RU" altLang="ru-RU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Выслушивайте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 постарайтесь услышать. </a:t>
            </a:r>
            <a:endParaRPr lang="ru-RU" alt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Обсуждайте проблемы открыто, это снимает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тревожность. </a:t>
            </a:r>
            <a:endParaRPr lang="ru-RU" alt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Подчеркивайте временный характер проблем, вселяйте надежду. 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Обещайте, что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без его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согласия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Вы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не расскажете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никому о разговоре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Ищите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конструктивные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выходы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из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ситуации. </a:t>
            </a:r>
          </a:p>
          <a:p>
            <a:pPr eaLnBrk="1" hangingPunct="1"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Не оставляйте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подростка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одиночестве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даже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после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успешного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разговора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14400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021" y="188640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Обратитесь </a:t>
            </a: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помощью к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специалистам</a:t>
            </a:r>
            <a:endParaRPr lang="ru-RU" sz="2000" b="1" dirty="0">
              <a:solidFill>
                <a:srgbClr val="CC3300"/>
              </a:solidFill>
              <a:latin typeface="a_MonumentoTitul" panose="0206090603070605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088" y="1052736"/>
            <a:ext cx="82748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Обращение не несет за собой никаких негативных 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последствий.</a:t>
            </a:r>
            <a:b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ситуации риска и угрозы жизни будет выявлена подлинная 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причина сильнейших </a:t>
            </a: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негативных переживаний и оказана профессиональная помощь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Вам поможет памятка для родителей «Куда обратиться, если есть подозрения о нахождении ребенка в «группах смерти»?», которая доступна в интернете по адресу:</a:t>
            </a:r>
          </a:p>
          <a:p>
            <a:pPr algn="ctr">
              <a:defRPr/>
            </a:pP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www.ya-roditel.ru/parents/ig/gruppy-smerti-chto-nuzhno-znat-o-nikh-roditelyam</a:t>
            </a: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1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0"/>
          <a:stretch/>
        </p:blipFill>
        <p:spPr>
          <a:xfrm>
            <a:off x="1" y="0"/>
            <a:ext cx="913514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764704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endParaRPr lang="ru-RU" sz="1800" b="1" dirty="0">
              <a:latin typeface="Calibri" panose="020F0502020204030204" pitchFamily="34" charset="0"/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 2"/>
              <a:buChar char=""/>
              <a:defRPr/>
            </a:pPr>
            <a:endParaRPr lang="ru-RU" sz="1800" b="1" dirty="0" smtClean="0">
              <a:latin typeface="Calibri" panose="020F0502020204030204" pitchFamily="34" charset="0"/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Общероссийский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детский 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телефон доверия: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8-800-2000-122</a:t>
            </a:r>
            <a:endParaRPr lang="en-US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Горячая линия </a:t>
            </a:r>
            <a:endParaRPr lang="en-US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Ребенок в опасности» </a:t>
            </a:r>
            <a:endParaRPr lang="ru-RU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Следственного 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комитета РФ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8-800-200-19-10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6632"/>
            <a:ext cx="9036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Специализированная страница Интернет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«Ценность жизни. Профилактика суицидального поведения несовершеннолетних»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http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://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www.fcprc.ru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415" y="1530864"/>
            <a:ext cx="7877708" cy="5078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357298"/>
            <a:ext cx="7545388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Главными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средствами профилактики являются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ДОВЕРИЕ</a:t>
            </a:r>
            <a:r>
              <a:rPr lang="ru-RU" sz="2800" b="1" dirty="0">
                <a:solidFill>
                  <a:srgbClr val="0066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КОНТРОЛЬ.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Обращайте внимание на эмоциональное состояние Вашего ребенка.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Общайтесь, обсуждайте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проблемы,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их разрешать, внушайте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оптимизм.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Проявляйте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бдительность.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Если Вы не справляетесь сами, не стесняйтесь обращаться за помощью.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71600" y="537349"/>
            <a:ext cx="74168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Это Важно!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57242" y="332656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«Домашнее Задание»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040" y="1040760"/>
            <a:ext cx="86409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Упражнение «100 способов выразить любовь»</a:t>
            </a:r>
          </a:p>
          <a:p>
            <a:endParaRPr lang="ru-RU" sz="900" b="1" dirty="0" smtClean="0">
              <a:latin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Когда </a:t>
            </a:r>
            <a:r>
              <a:rPr lang="ru-RU" sz="2000" b="1" dirty="0">
                <a:latin typeface="Calibri" panose="020F0502020204030204" pitchFamily="34" charset="0"/>
              </a:rPr>
              <a:t>мы выражаем ребенку нашу любовь, мы даем ему </a:t>
            </a:r>
            <a:r>
              <a:rPr lang="ru-RU" sz="2000" b="1" dirty="0" smtClean="0">
                <a:latin typeface="Calibri" panose="020F0502020204030204" pitchFamily="34" charset="0"/>
              </a:rPr>
              <a:t>поддержку</a:t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и </a:t>
            </a:r>
            <a:r>
              <a:rPr lang="ru-RU" sz="2000" b="1" dirty="0">
                <a:latin typeface="Calibri" panose="020F0502020204030204" pitchFamily="34" charset="0"/>
              </a:rPr>
              <a:t>чувство близости с нами, необходимые для его </a:t>
            </a:r>
            <a:r>
              <a:rPr lang="ru-RU" sz="2000" b="1" dirty="0" smtClean="0">
                <a:latin typeface="Calibri" panose="020F0502020204030204" pitchFamily="34" charset="0"/>
              </a:rPr>
              <a:t>самореализации.</a:t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Есть </a:t>
            </a:r>
            <a:r>
              <a:rPr lang="ru-RU" sz="2000" b="1" dirty="0">
                <a:latin typeface="Calibri" panose="020F0502020204030204" pitchFamily="34" charset="0"/>
              </a:rPr>
              <a:t>много </a:t>
            </a:r>
            <a:r>
              <a:rPr lang="ru-RU" sz="2000" b="1" dirty="0" smtClean="0">
                <a:latin typeface="Calibri" panose="020F0502020204030204" pitchFamily="34" charset="0"/>
              </a:rPr>
              <a:t>слов </a:t>
            </a:r>
            <a:r>
              <a:rPr lang="ru-RU" sz="2000" b="1" dirty="0">
                <a:latin typeface="Calibri" panose="020F0502020204030204" pitchFamily="34" charset="0"/>
              </a:rPr>
              <a:t>и безмолвных жестов, которые </a:t>
            </a:r>
            <a:r>
              <a:rPr lang="ru-RU" sz="2000" b="1" dirty="0" smtClean="0">
                <a:latin typeface="Calibri" panose="020F0502020204030204" pitchFamily="34" charset="0"/>
              </a:rPr>
              <a:t>подходят к </a:t>
            </a:r>
            <a:r>
              <a:rPr lang="ru-RU" sz="2000" b="1" dirty="0">
                <a:latin typeface="Calibri" panose="020F0502020204030204" pitchFamily="34" charset="0"/>
              </a:rPr>
              <a:t>конкретной ситуации и </a:t>
            </a:r>
            <a:r>
              <a:rPr lang="ru-RU" sz="2000" b="1" dirty="0" smtClean="0">
                <a:latin typeface="Calibri" panose="020F0502020204030204" pitchFamily="34" charset="0"/>
              </a:rPr>
              <a:t>укрепляют </a:t>
            </a:r>
            <a:r>
              <a:rPr lang="ru-RU" sz="2000" b="1" dirty="0">
                <a:latin typeface="Calibri" panose="020F0502020204030204" pitchFamily="34" charset="0"/>
              </a:rPr>
              <a:t>в ребенке чувство </a:t>
            </a:r>
            <a:r>
              <a:rPr lang="ru-RU" sz="2000" b="1" dirty="0" smtClean="0">
                <a:latin typeface="Calibri" panose="020F0502020204030204" pitchFamily="34" charset="0"/>
              </a:rPr>
              <a:t>уверенности в </a:t>
            </a:r>
            <a:r>
              <a:rPr lang="ru-RU" sz="2000" b="1" dirty="0">
                <a:latin typeface="Calibri" panose="020F0502020204030204" pitchFamily="34" charset="0"/>
              </a:rPr>
              <a:t>себе, принятие мира и любви. </a:t>
            </a:r>
            <a:r>
              <a:rPr lang="ru-RU" sz="2000" b="1" dirty="0" smtClean="0">
                <a:latin typeface="Calibri" panose="020F0502020204030204" pitchFamily="34" charset="0"/>
              </a:rPr>
              <a:t>Есть много фраз, которые можно использовать </a:t>
            </a:r>
            <a:r>
              <a:rPr lang="ru-RU" sz="2000" b="1" dirty="0">
                <a:latin typeface="Calibri" panose="020F0502020204030204" pitchFamily="34" charset="0"/>
              </a:rPr>
              <a:t>как </a:t>
            </a:r>
            <a:r>
              <a:rPr lang="ru-RU" sz="2000" b="1" dirty="0" smtClean="0">
                <a:latin typeface="Calibri" panose="020F0502020204030204" pitchFamily="34" charset="0"/>
              </a:rPr>
              <a:t>идеи: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1</a:t>
            </a:r>
            <a:r>
              <a:rPr lang="ru-RU" sz="2000" b="1" dirty="0">
                <a:latin typeface="Calibri" panose="020F0502020204030204" pitchFamily="34" charset="0"/>
              </a:rPr>
              <a:t>. Молодец!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2</a:t>
            </a:r>
            <a:r>
              <a:rPr lang="ru-RU" sz="2000" b="1" dirty="0">
                <a:latin typeface="Calibri" panose="020F0502020204030204" pitchFamily="34" charset="0"/>
              </a:rPr>
              <a:t>. Хорошо. 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3. </a:t>
            </a:r>
            <a:r>
              <a:rPr lang="ru-RU" sz="2000" b="1" dirty="0">
                <a:latin typeface="Calibri" panose="020F0502020204030204" pitchFamily="34" charset="0"/>
              </a:rPr>
              <a:t>Отлично!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4. </a:t>
            </a:r>
            <a:r>
              <a:rPr lang="ru-RU" sz="2000" b="1" dirty="0">
                <a:latin typeface="Calibri" panose="020F0502020204030204" pitchFamily="34" charset="0"/>
              </a:rPr>
              <a:t>Значительно лучше меня.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5. </a:t>
            </a:r>
            <a:r>
              <a:rPr lang="ru-RU" sz="2000" b="1" dirty="0">
                <a:latin typeface="Calibri" panose="020F0502020204030204" pitchFamily="34" charset="0"/>
              </a:rPr>
              <a:t>Лучше, чем все, кого я </a:t>
            </a:r>
            <a:r>
              <a:rPr lang="ru-RU" sz="2000" b="1" dirty="0" smtClean="0">
                <a:latin typeface="Calibri" panose="020F0502020204030204" pitchFamily="34" charset="0"/>
              </a:rPr>
              <a:t>знаю…</a:t>
            </a:r>
            <a:endParaRPr lang="ru-RU" sz="2000" b="1" dirty="0">
              <a:latin typeface="Calibri" panose="020F0502020204030204" pitchFamily="34" charset="0"/>
            </a:endParaRPr>
          </a:p>
          <a:p>
            <a:endParaRPr lang="ru-RU" sz="900" b="1" dirty="0">
              <a:latin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</a:rPr>
              <a:t>«Я люблю тебя</a:t>
            </a:r>
            <a:r>
              <a:rPr lang="ru-RU" sz="2000" b="1" dirty="0" smtClean="0">
                <a:latin typeface="Calibri" panose="020F0502020204030204" pitchFamily="34" charset="0"/>
              </a:rPr>
              <a:t>», — именно </a:t>
            </a:r>
            <a:r>
              <a:rPr lang="ru-RU" sz="2000" b="1" dirty="0">
                <a:latin typeface="Calibri" panose="020F0502020204030204" pitchFamily="34" charset="0"/>
              </a:rPr>
              <a:t>это стоит за всеми </a:t>
            </a:r>
            <a:r>
              <a:rPr lang="ru-RU" sz="2000" b="1" dirty="0" smtClean="0">
                <a:latin typeface="Calibri" panose="020F0502020204030204" pitchFamily="34" charset="0"/>
              </a:rPr>
              <a:t>словами и фразами. </a:t>
            </a:r>
            <a:r>
              <a:rPr lang="ru-RU" sz="2000" b="1" dirty="0">
                <a:latin typeface="Calibri" panose="020F0502020204030204" pitchFamily="34" charset="0"/>
              </a:rPr>
              <a:t>Каждому из нас так важно услышать это от тех, кто нам дорог</a:t>
            </a:r>
            <a:r>
              <a:rPr lang="ru-RU" sz="2000" b="1" dirty="0" smtClean="0">
                <a:latin typeface="Calibri" panose="020F0502020204030204" pitchFamily="34" charset="0"/>
              </a:rPr>
              <a:t>. Самое </a:t>
            </a:r>
            <a:r>
              <a:rPr lang="ru-RU" sz="2000" b="1" dirty="0">
                <a:latin typeface="Calibri" panose="020F0502020204030204" pitchFamily="34" charset="0"/>
              </a:rPr>
              <a:t>главное —  прислушаться к себе, к своим чувствам, чтобы найти нужные слова и не оставить их про себя, а обязательно сказать ребенку, вложив </a:t>
            </a:r>
            <a:r>
              <a:rPr lang="ru-RU" sz="2000" b="1" dirty="0" smtClean="0">
                <a:latin typeface="Calibri" panose="020F050202020403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в </a:t>
            </a:r>
            <a:r>
              <a:rPr lang="ru-RU" sz="2000" b="1" dirty="0">
                <a:latin typeface="Calibri" panose="020F0502020204030204" pitchFamily="34" charset="0"/>
              </a:rPr>
              <a:t>них всю силу своей любви</a:t>
            </a:r>
            <a:r>
              <a:rPr lang="ru-RU" sz="2000" b="1" dirty="0" smtClean="0">
                <a:latin typeface="Calibri" panose="020F0502020204030204" pitchFamily="34" charset="0"/>
              </a:rPr>
              <a:t>. Как пример, предлагаем Вам 99 способов выразить любовь к ребенку. А Вы придумайте еще один свой способ!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 bwMode="auto">
          <a:xfrm>
            <a:off x="142447" y="5085184"/>
            <a:ext cx="89281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Адрес: 127055,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г. Москва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,  ул. Люсиновская, 51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Symbol" panose="05050102010706020507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Интернет-сайт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http://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www.fcprc.ru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Symbol" panose="05050102010706020507" pitchFamily="18" charset="2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Электронная почта: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fcprc@yandex.ru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755576" y="332656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Федеральное государственное бюджетное научное учреждение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«Центр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защиты прав и интересов детей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3691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Берегите себя</a:t>
            </a:r>
            <a:b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</a:b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и своих детей!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0" y="4756150"/>
            <a:ext cx="541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400">
              <a:solidFill>
                <a:schemeClr val="bg2"/>
              </a:solidFill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85720" y="1071546"/>
            <a:ext cx="8640959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ли Вы, чем увлекается, интересуется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Есть ли у Вас общие с ребенком увлечения?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сильно огорчает и радует Вашего ребенка?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Бывают ли у Вашего ребенка резкие перепады настроения?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сколько времени в день проводит Ваш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ребенок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Интернете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Ограничиваете ли Вы время, которое Ваш ребенок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проводит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за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компьютером, планшетом, в телефоне?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Установлен ли «Родительский контроль» у Вас на домашнем компьютере?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на какие сайты чаще всего «заходит»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Является ли Ваш ребенок участником каких-либо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групп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и сообществ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 Интернете?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это группа, сообщество безопасны?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5140" y="260648"/>
            <a:ext cx="6417734" cy="64886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Спросите себя: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 ID-1001033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849026"/>
            <a:ext cx="4662280" cy="30683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2" y="285728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Что происходит</a:t>
            </a:r>
          </a:p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в подростковом возрасте?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35729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физиологические и психологические изменения;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формирование собственных взглядов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поиск своего «Я»;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ведущая потребность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 самоутверждении;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критичное отношение к наставлениям взрослых;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изменения в отношениях со взрослыми и сверстниками;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активная жизнь перемещается из дома во внешний мир.</a:t>
            </a:r>
          </a:p>
        </p:txBody>
      </p:sp>
    </p:spTree>
    <p:extLst>
      <p:ext uri="{BB962C8B-B14F-4D97-AF65-F5344CB8AC3E}">
        <p14:creationId xmlns:p14="http://schemas.microsoft.com/office/powerpoint/2010/main" val="3477839003"/>
      </p:ext>
    </p:extLst>
  </p:cSld>
  <p:clrMapOvr>
    <a:masterClrMapping/>
  </p:clrMapOvr>
  <p:transition spd="slow" advTm="20926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2" y="357166"/>
            <a:ext cx="8785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Почему подростки уязвимы?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214422"/>
            <a:ext cx="83836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 знают, как реализовать свои потребности, желания;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нет четких жизненных целей и ценностей;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очень значимо признание сверстников;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плохо устойчивы в ситуации стресса;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мало жизненного опыта;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отрицают авторитеты;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бескомпромиссны.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 rotWithShape="1">
          <a:blip r:embed="rId2"/>
          <a:srcRect l="15228" r="-1"/>
          <a:stretch/>
        </p:blipFill>
        <p:spPr bwMode="auto">
          <a:xfrm>
            <a:off x="4932916" y="3286124"/>
            <a:ext cx="3934441" cy="323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10645500"/>
      </p:ext>
    </p:extLst>
  </p:cSld>
  <p:clrMapOvr>
    <a:masterClrMapping/>
  </p:clrMapOvr>
  <p:transition spd="slow" advTm="20926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D-100253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1" y="3714751"/>
            <a:ext cx="4095752" cy="27236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D-100148084.jpg"/>
          <p:cNvPicPr>
            <a:picLocks noChangeAspect="1"/>
          </p:cNvPicPr>
          <p:nvPr/>
        </p:nvPicPr>
        <p:blipFill>
          <a:blip r:embed="rId3"/>
          <a:srcRect l="7869" r="7657"/>
          <a:stretch>
            <a:fillRect/>
          </a:stretch>
        </p:blipFill>
        <p:spPr>
          <a:xfrm>
            <a:off x="5286380" y="1159652"/>
            <a:ext cx="3765042" cy="29639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790575" y="928670"/>
            <a:ext cx="835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8775" y="357166"/>
            <a:ext cx="878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b="1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Что может стать угрозой?</a:t>
            </a:r>
            <a:endParaRPr lang="en-US" alt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642910" y="1285860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1.   Жизненные обстоятельства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или ситуации, которые подросток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воспринимает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как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невыносимо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трудные,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непреодолимые.</a:t>
            </a:r>
          </a:p>
          <a:p>
            <a:pPr marL="457200" indent="-457200" eaLnBrk="1" hangingPunct="1">
              <a:buAutoNum type="arabicPeriod"/>
            </a:pPr>
            <a:endParaRPr lang="ru-RU" alt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57200" indent="-457200" eaLnBrk="1" hangingPunct="1">
              <a:buAutoNum type="arabicPeriod"/>
            </a:pPr>
            <a:endParaRPr lang="ru-RU" alt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357694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2.  Использование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интернет-ресурсов,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которые могут оказывать разрушающее воздействие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на психику.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Tm="20926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3452813"/>
            <a:ext cx="6238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241375" y="1052736"/>
            <a:ext cx="633670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alt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Хештег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изображаемый значком «решетка» #, позволяет другим пользователям находить все записи, обозначенные этим значком через поисковую систему социальной сети.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9287" y="33265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ОПАСНЫЕ ГРУППЫ ИНТЕРНЕТА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67544" y="1146654"/>
            <a:ext cx="79208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«Хочу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игру»</a:t>
            </a:r>
            <a:r>
              <a:rPr lang="en-US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«Разбуди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меня в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4.20»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«Дай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мне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номер»</a:t>
            </a:r>
            <a:r>
              <a:rPr lang="en-US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«Дай инструкцию»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«Я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готов в путь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вечный»</a:t>
            </a:r>
            <a:r>
              <a:rPr lang="en-US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«Найдите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Где я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?»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«Звезды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Путь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млечный»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ОПАСНЫЕ ГРУППЫ ИНТЕРНЕТА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4752528" cy="347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915816" y="1196752"/>
            <a:ext cx="30243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разбудименяв4_20</a:t>
            </a:r>
            <a:r>
              <a:rPr lang="en-US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#deletedsky1281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terminal1281</a:t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я_иду_в_тихийдом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endParaRPr lang="en-US" altLang="ru-RU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683568" y="1196752"/>
            <a:ext cx="18722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МореКитов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китовморе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домкитов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#китобой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няпока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рина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ssrma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ssrm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NoG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#d28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#ff33</a:t>
            </a: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#f57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f58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6660232" y="1183835"/>
            <a:ext cx="22322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ФилиппЛис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мертвыедуши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млечныйпуть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ТихийДом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домтихий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RoyalManor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killmeorder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хочувигру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150звезд</a:t>
            </a: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истина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#DK1281</a:t>
            </a: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f57KMO</a:t>
            </a: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#exit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US" altLang="ru-RU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3265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ОПАСНЫЕ ГРУППЫ ИНТЕРНЕТА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15" y="3019086"/>
            <a:ext cx="4063051" cy="307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8691</TotalTime>
  <Words>819</Words>
  <Application>Microsoft Office PowerPoint</Application>
  <PresentationFormat>Экран (4:3)</PresentationFormat>
  <Paragraphs>237</Paragraphs>
  <Slides>27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Wingdings</vt:lpstr>
      <vt:lpstr>Wingdings 2</vt:lpstr>
      <vt:lpstr>a_MonumentoTitul</vt:lpstr>
      <vt:lpstr>Candara</vt:lpstr>
      <vt:lpstr>Times New Roman</vt:lpstr>
      <vt:lpstr>Calibri</vt:lpstr>
      <vt:lpstr>Symbol</vt:lpstr>
      <vt:lpstr>Волна</vt:lpstr>
      <vt:lpstr>Презентация PowerPoint</vt:lpstr>
      <vt:lpstr>Для чего мы собрались?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«Домашнее Задание»</vt:lpstr>
      <vt:lpstr>Презентация PowerPoint</vt:lpstr>
    </vt:vector>
  </TitlesOfParts>
  <Company>VHS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VHS</dc:creator>
  <cp:lastModifiedBy>Сергеи</cp:lastModifiedBy>
  <cp:revision>439</cp:revision>
  <cp:lastPrinted>2002-03-12T00:36:15Z</cp:lastPrinted>
  <dcterms:created xsi:type="dcterms:W3CDTF">2001-09-14T23:07:04Z</dcterms:created>
  <dcterms:modified xsi:type="dcterms:W3CDTF">2018-08-27T17:20:37Z</dcterms:modified>
</cp:coreProperties>
</file>