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85" r:id="rId4"/>
    <p:sldId id="261" r:id="rId5"/>
    <p:sldId id="262" r:id="rId6"/>
    <p:sldId id="295" r:id="rId7"/>
    <p:sldId id="257" r:id="rId8"/>
    <p:sldId id="277" r:id="rId9"/>
    <p:sldId id="294" r:id="rId10"/>
    <p:sldId id="289" r:id="rId11"/>
    <p:sldId id="290" r:id="rId12"/>
    <p:sldId id="291" r:id="rId13"/>
    <p:sldId id="280" r:id="rId14"/>
    <p:sldId id="292" r:id="rId15"/>
    <p:sldId id="28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0938" autoAdjust="0"/>
  </p:normalViewPr>
  <p:slideViewPr>
    <p:cSldViewPr>
      <p:cViewPr>
        <p:scale>
          <a:sx n="70" d="100"/>
          <a:sy n="70" d="100"/>
        </p:scale>
        <p:origin x="-1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84BD-9C84-407C-8675-0555141F422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A180A-11BF-494D-B7E3-7AC26E39E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CA4E0-2F8C-463B-81EB-7E7E5EED1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6E338-C80F-45DE-B307-4D99DB441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3A824-B001-4CC0-B0C0-F9F2EF02A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8ED91-FDBC-43C4-A32E-BBA19FBB8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BA0CF-0D3C-4A72-87FA-8136ED58A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D6F95-F9EE-4AC7-B5A3-073C245C0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E7AE6-37A9-4408-945A-F8825046E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BBA68-A8FA-4A92-966E-31A2AD5B3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DD6C-5F19-4AC4-99E8-1F835E86B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DDBD3-4DBC-4E62-BDC8-658517FA9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F2615-9F83-4457-95B6-89828FE18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9D702A-0FDD-4245-ADFA-747CE19A9D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57158" y="2143116"/>
            <a:ext cx="8547100" cy="1930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Проект </a:t>
            </a:r>
            <a:b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Сказки – добрые друзья</a:t>
            </a: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Сказка – ложь, да в ней намек,</a:t>
            </a:r>
            <a:b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i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обрым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молодцам урок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428728" y="5301208"/>
            <a:ext cx="71037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Флегонтова Анна Сергеевна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14348" y="642918"/>
            <a:ext cx="77768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4822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Экскурсия в библиотеку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14422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библиотечном царстве, книжном государстве»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3" descr="C:\Users\TAHR\Desktop\проект окончательный\фото по проекту\библиотека\P421009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1802" y="1643050"/>
            <a:ext cx="3643338" cy="273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C:\Users\TAHR\Desktop\проект окончательный\фото по проекту\библиотека\P42101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5947181" y="3839769"/>
            <a:ext cx="2714644" cy="2035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 descr="C:\Users\TAHR\Desktop\проект окончательный\фото по проекту\библиотека\P421009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 rot="5400000">
            <a:off x="375017" y="3411141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Users\TAHR\Desktop\проект окончательный\фото по проекту\библиотека\P421012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2" y="3643314"/>
            <a:ext cx="3571900" cy="267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4822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Экскурсия в библиотеку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357298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 сказочным дорожкам»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C:\Users\TAHR\Desktop\проект окончательный\фото по проекту\библиотека\P42101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285720" y="321468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Picture 3" descr="C:\Users\TAHR\Desktop\проект окончательный\фото по проекту\библиотека\P417003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3080731" y="2062749"/>
            <a:ext cx="2214578" cy="1660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57818" y="1785926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«Хорошие книги – друзья навсегда»  </a:t>
            </a:r>
            <a:r>
              <a:rPr lang="ru-RU" dirty="0" smtClean="0"/>
              <a:t>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500858" cy="57150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«Русские народные сказки»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C:\Users\TAHR\Desktop\проект окончательный\фото по проекту\русские народные сказки\P421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194641" y="1805567"/>
            <a:ext cx="4729162" cy="354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 descr="C:\Users\TAHR\Desktop\проект окончательный\b498f22ebecb2a096263ff88dec1f6ce.jpg"/>
          <p:cNvPicPr>
            <a:picLocks noChangeAspect="1" noChangeArrowheads="1"/>
          </p:cNvPicPr>
          <p:nvPr/>
        </p:nvPicPr>
        <p:blipFill>
          <a:blip r:embed="rId3" cstate="screen">
            <a:lum bright="-30000"/>
          </a:blip>
          <a:srcRect/>
          <a:stretch>
            <a:fillRect/>
          </a:stretch>
        </p:blipFill>
        <p:spPr bwMode="auto">
          <a:xfrm>
            <a:off x="3428992" y="2357430"/>
            <a:ext cx="428628" cy="30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86258" y="1814478"/>
            <a:ext cx="4800448" cy="36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642918"/>
            <a:ext cx="4077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не только читаем книги, </a:t>
            </a:r>
          </a:p>
          <a:p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 создаём свои «Книжки – Самоделки»</a:t>
            </a:r>
            <a:endParaRPr lang="ru-RU" sz="2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C:\Users\Евгения\Desktop\103MSDCF\DSC0733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4864616">
            <a:off x="457227" y="3132941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5" name="Picture 1" descr="C:\Users\TAHR\Desktop\фото по проекту\DSCN198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28860" y="1500174"/>
            <a:ext cx="2428892" cy="182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00694" y="528638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Создаем закладки для книжек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TAHR\Desktop\фото по проекту\P421009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4616649" y="1312649"/>
            <a:ext cx="4214843" cy="3161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500858" cy="57150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C:\Users\TAHR\Desktop\проект окончательный\фото по проекту\братья гримм\PB27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1857364"/>
            <a:ext cx="361952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071802" y="1214422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по сказкам </a:t>
            </a: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33795" name="Picture 3" descr="C:\Users\TAHR\Desktop\проект окончательный\фото по проекту\DSCN205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4414" y="3643314"/>
            <a:ext cx="3121025" cy="2340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C:\Users\TAHR\Desktop\проект окончательный\фото по проекту\братья гримм\PC16006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535753" y="1107265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9269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2"/>
                </a:solidFill>
              </a:rPr>
              <a:t>Участники проекта</a:t>
            </a:r>
            <a:endParaRPr lang="ru-RU" sz="4800" b="1" i="1" dirty="0">
              <a:solidFill>
                <a:schemeClr val="accent2"/>
              </a:solidFill>
            </a:endParaRPr>
          </a:p>
        </p:txBody>
      </p:sp>
      <p:pic>
        <p:nvPicPr>
          <p:cNvPr id="2" name="Picture 2" descr="C:\Users\TAHR\Desktop\фото по проекту\библиотека\P41700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50751" y="1571612"/>
            <a:ext cx="5956746" cy="446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28728" y="714356"/>
            <a:ext cx="642942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003399"/>
                </a:solidFill>
              </a:rPr>
              <a:t>«Основная задача взрослых – </a:t>
            </a: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3399"/>
                </a:solidFill>
              </a:rPr>
              <a:t>Открыть в ребёнке талант читателя»</a:t>
            </a: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ru-RU" sz="2400" i="1" dirty="0" smtClean="0"/>
              <a:t>                                                      С.Я. Маршак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571604" y="4071942"/>
            <a:ext cx="5715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i="1" dirty="0" smtClean="0">
                <a:solidFill>
                  <a:srgbClr val="003399"/>
                </a:solidFill>
              </a:rPr>
              <a:t>«Привить ребёнку вкус к чтению – </a:t>
            </a:r>
          </a:p>
          <a:p>
            <a:r>
              <a:rPr lang="ru-RU" i="1" dirty="0" smtClean="0">
                <a:solidFill>
                  <a:srgbClr val="003399"/>
                </a:solidFill>
              </a:rPr>
              <a:t>лучший подарок, который мы можем </a:t>
            </a:r>
          </a:p>
          <a:p>
            <a:r>
              <a:rPr lang="ru-RU" i="1" dirty="0" smtClean="0">
                <a:solidFill>
                  <a:srgbClr val="003399"/>
                </a:solidFill>
              </a:rPr>
              <a:t>ему сделать»                </a:t>
            </a:r>
          </a:p>
          <a:p>
            <a:r>
              <a:rPr lang="ru-RU" i="1" dirty="0" smtClean="0">
                <a:solidFill>
                  <a:srgbClr val="003399"/>
                </a:solidFill>
              </a:rPr>
              <a:t>                                                      </a:t>
            </a:r>
            <a:r>
              <a:rPr lang="ru-RU" i="1" dirty="0" smtClean="0"/>
              <a:t>С. Лупан</a:t>
            </a:r>
            <a:endParaRPr lang="ru-RU" i="1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928926" y="2714620"/>
            <a:ext cx="500066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i="1" dirty="0" smtClean="0">
                <a:solidFill>
                  <a:srgbClr val="003399"/>
                </a:solidFill>
              </a:rPr>
              <a:t>«Чтение – вот лучшее учение!»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i="1" dirty="0" smtClean="0"/>
              <a:t>                                   А.С. Пушкин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000100" y="1000108"/>
            <a:ext cx="7286676" cy="5114932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solidFill>
                  <a:schemeClr val="accent6"/>
                </a:solidFill>
              </a:rPr>
              <a:t>Вид проекта:  </a:t>
            </a:r>
            <a:r>
              <a:rPr lang="ru-RU" sz="2800" dirty="0">
                <a:solidFill>
                  <a:schemeClr val="accent6"/>
                </a:solidFill>
              </a:rPr>
              <a:t>групповой, </a:t>
            </a:r>
            <a:r>
              <a:rPr lang="ru-RU" sz="2800" dirty="0" smtClean="0">
                <a:solidFill>
                  <a:schemeClr val="accent6"/>
                </a:solidFill>
              </a:rPr>
              <a:t>познавательно-творческий</a:t>
            </a:r>
            <a:r>
              <a:rPr lang="ru-RU" sz="2800" dirty="0">
                <a:solidFill>
                  <a:schemeClr val="accent6"/>
                </a:solidFill>
              </a:rPr>
              <a:t>.</a:t>
            </a:r>
          </a:p>
          <a:p>
            <a:pPr>
              <a:buNone/>
            </a:pPr>
            <a:endParaRPr lang="ru-RU" sz="2800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Продолжительность </a:t>
            </a:r>
            <a:r>
              <a:rPr lang="ru-RU" sz="2800" b="1" dirty="0">
                <a:solidFill>
                  <a:schemeClr val="accent6"/>
                </a:solidFill>
              </a:rPr>
              <a:t>проекта: </a:t>
            </a:r>
            <a:endParaRPr lang="ru-RU" sz="2800" b="1" dirty="0" smtClean="0">
              <a:solidFill>
                <a:schemeClr val="accent6"/>
              </a:solidFill>
            </a:endParaRPr>
          </a:p>
          <a:p>
            <a:pPr indent="17463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Октябрь - ноябрь 2019г</a:t>
            </a:r>
            <a:endParaRPr lang="ru-RU" sz="2800" dirty="0">
              <a:solidFill>
                <a:schemeClr val="accent6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Участники </a:t>
            </a:r>
            <a:r>
              <a:rPr lang="ru-RU" sz="2800" b="1" dirty="0">
                <a:solidFill>
                  <a:schemeClr val="accent6"/>
                </a:solidFill>
              </a:rPr>
              <a:t>проекта: </a:t>
            </a:r>
            <a:r>
              <a:rPr lang="ru-RU" sz="2800" dirty="0" smtClean="0">
                <a:solidFill>
                  <a:schemeClr val="accent6"/>
                </a:solidFill>
              </a:rPr>
              <a:t>дети старше - подготовительной </a:t>
            </a:r>
            <a:r>
              <a:rPr lang="ru-RU" sz="2800" dirty="0">
                <a:solidFill>
                  <a:schemeClr val="accent6"/>
                </a:solidFill>
              </a:rPr>
              <a:t>группы, родители воспитанников, </a:t>
            </a:r>
            <a:r>
              <a:rPr lang="ru-RU" sz="2800" dirty="0" smtClean="0">
                <a:solidFill>
                  <a:schemeClr val="accent6"/>
                </a:solidFill>
              </a:rPr>
              <a:t>сотрудники </a:t>
            </a:r>
            <a:r>
              <a:rPr lang="ru-RU" sz="2800" dirty="0" smtClean="0">
                <a:solidFill>
                  <a:schemeClr val="accent6"/>
                </a:solidFill>
              </a:rPr>
              <a:t>библиотеки</a:t>
            </a:r>
            <a:r>
              <a:rPr lang="ru-RU" sz="2800" dirty="0" smtClean="0">
                <a:solidFill>
                  <a:schemeClr val="accent6"/>
                </a:solidFill>
              </a:rPr>
              <a:t>.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Цель проекта: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000240"/>
            <a:ext cx="6143668" cy="2286016"/>
          </a:xfrm>
        </p:spPr>
        <p:txBody>
          <a:bodyPr/>
          <a:lstStyle/>
          <a:p>
            <a:pPr indent="17463" algn="just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     Повышение интереса  детей к работе с книгой и дополнительное развитие их познавательных и речевых умений на материале сказок. 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72008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Задачи проекта: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532340" cy="3500462"/>
          </a:xfrm>
        </p:spPr>
        <p:txBody>
          <a:bodyPr/>
          <a:lstStyle/>
          <a:p>
            <a:pPr lvl="0">
              <a:buNone/>
            </a:pPr>
            <a:r>
              <a:rPr lang="ru-RU" sz="1900" b="1" i="1" dirty="0" smtClean="0">
                <a:solidFill>
                  <a:srgbClr val="003399"/>
                </a:solidFill>
              </a:rPr>
              <a:t>Для детей:</a:t>
            </a:r>
          </a:p>
          <a:p>
            <a:pPr marL="180975" indent="-180975"/>
            <a:r>
              <a:rPr lang="ru-RU" sz="1700" dirty="0" smtClean="0">
                <a:solidFill>
                  <a:srgbClr val="003399"/>
                </a:solidFill>
              </a:rPr>
              <a:t>Воспитание у детей дошкольного возраста  позиции активного читателя, интереса и уважения к книге как источнику культуры и информации.</a:t>
            </a:r>
          </a:p>
          <a:p>
            <a:pPr marL="180975" lvl="0" indent="-180975"/>
            <a:r>
              <a:rPr lang="ru-RU" sz="1700" dirty="0" smtClean="0">
                <a:solidFill>
                  <a:srgbClr val="003399"/>
                </a:solidFill>
              </a:rPr>
              <a:t>Обучение детей установлению многообразий связей в тексте произведения, давая оценку действиям и поступкам героев.</a:t>
            </a:r>
          </a:p>
          <a:p>
            <a:pPr marL="180975" lvl="0" indent="-180975"/>
            <a:r>
              <a:rPr lang="ru-RU" sz="1700" dirty="0" smtClean="0">
                <a:solidFill>
                  <a:srgbClr val="003399"/>
                </a:solidFill>
              </a:rPr>
              <a:t>Создание условий для активного внедрения литературного опыта в творческую деятельность детей.</a:t>
            </a:r>
          </a:p>
          <a:p>
            <a:pPr marL="180975" lvl="0" indent="-180975"/>
            <a:r>
              <a:rPr lang="ru-RU" sz="1700" dirty="0" smtClean="0">
                <a:solidFill>
                  <a:srgbClr val="003399"/>
                </a:solidFill>
              </a:rPr>
              <a:t>Поддержание и развитие детской эмоциональности.</a:t>
            </a:r>
          </a:p>
          <a:p>
            <a:pPr marL="180975" lvl="0" indent="-180975"/>
            <a:r>
              <a:rPr lang="ru-RU" sz="1700" dirty="0" smtClean="0">
                <a:solidFill>
                  <a:srgbClr val="003399"/>
                </a:solidFill>
              </a:rPr>
              <a:t>Активизация речевого и мыслительного творчества детей.</a:t>
            </a:r>
          </a:p>
          <a:p>
            <a:pPr marL="180975" lvl="0" indent="-180975"/>
            <a:r>
              <a:rPr lang="ru-RU" sz="1700" dirty="0" smtClean="0">
                <a:solidFill>
                  <a:srgbClr val="003399"/>
                </a:solidFill>
              </a:rPr>
              <a:t>Воспитание доброжелательности и контактности в отношении со сверстниками.</a:t>
            </a:r>
          </a:p>
          <a:p>
            <a:endParaRPr lang="ru-RU" sz="1900" dirty="0">
              <a:solidFill>
                <a:srgbClr val="003399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5786" y="4786322"/>
            <a:ext cx="76438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9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родителей:</a:t>
            </a:r>
            <a:endParaRPr lang="ru-RU" sz="1700" b="1" i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родителей  к  оформлению развивающей предметно-пространственной  среды.</a:t>
            </a:r>
            <a:endParaRPr lang="ru-RU" sz="17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родителей к совместной продуктивной деятельности.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772400" cy="72008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Формы и методы работы: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928802"/>
            <a:ext cx="6286544" cy="3429024"/>
          </a:xfrm>
        </p:spPr>
        <p:txBody>
          <a:bodyPr/>
          <a:lstStyle/>
          <a:p>
            <a:r>
              <a:rPr lang="ru-RU" sz="2400" kern="100" dirty="0" smtClean="0">
                <a:solidFill>
                  <a:srgbClr val="003399"/>
                </a:solidFill>
              </a:rPr>
              <a:t>Развивающая предметно-пространственная среда</a:t>
            </a:r>
          </a:p>
          <a:p>
            <a:r>
              <a:rPr lang="ru-RU" sz="2400" kern="100" dirty="0" smtClean="0">
                <a:solidFill>
                  <a:srgbClr val="003399"/>
                </a:solidFill>
              </a:rPr>
              <a:t>Самостоятельная деятельность детей </a:t>
            </a:r>
          </a:p>
          <a:p>
            <a:r>
              <a:rPr lang="ru-RU" sz="2400" kern="100" dirty="0" smtClean="0">
                <a:solidFill>
                  <a:srgbClr val="003399"/>
                </a:solidFill>
              </a:rPr>
              <a:t>Совместная деятельность педагогов и детей</a:t>
            </a:r>
          </a:p>
          <a:p>
            <a:r>
              <a:rPr lang="ru-RU" sz="2400" kern="100" dirty="0" smtClean="0">
                <a:solidFill>
                  <a:srgbClr val="003399"/>
                </a:solidFill>
              </a:rPr>
              <a:t>Совместную свободную деятельность детей и родителей	</a:t>
            </a:r>
          </a:p>
          <a:p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714488"/>
            <a:ext cx="7429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  </a:t>
            </a:r>
            <a:endParaRPr lang="ru-RU" sz="2000" b="1" i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речевого развития детей.</a:t>
            </a:r>
            <a:endParaRPr lang="ru-RU" sz="2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индивидуальных особенностей в творческой речевой деятельности.</a:t>
            </a:r>
            <a:endParaRPr lang="ru-RU" sz="2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различных речевых форм выразительности речи в разных видах деятельности и повседневной жизни.</a:t>
            </a:r>
            <a:endParaRPr lang="ru-RU" sz="2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интереса к книге.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7947" y="764704"/>
            <a:ext cx="6138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 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99592" y="4365104"/>
            <a:ext cx="74888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родителей в совместной продуктивной деятельности.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педагогической  культуры родителей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проблеме приобщения  дошкольников к художественной литературе.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HR\Desktop\фото по проекту\PB2700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9124" y="1000108"/>
            <a:ext cx="3786214" cy="283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83568" y="692696"/>
            <a:ext cx="39604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139952" y="4437112"/>
            <a:ext cx="43204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1071546"/>
            <a:ext cx="3029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Знакомьтесь, это наш волшебный мир книг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9" name="Picture 3" descr="C:\Users\TAHR\Desktop\фото по проекту\P42100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677337" y="2965945"/>
            <a:ext cx="3725110" cy="2793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64294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«Вхождение в мир сказок»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AHR\Desktop\проект окончательный\фото по проекту\P422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86116" y="1571612"/>
            <a:ext cx="514353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C:\Users\TAHR\Desktop\проект окончательный\фото по проекту\DSCN20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2976" y="970603"/>
            <a:ext cx="2643206" cy="198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C:\Users\TAHR\Desktop\проект окончательный\фото по проекту\PC16003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785786" y="357187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57620" y="642918"/>
            <a:ext cx="4572032" cy="64294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деятельность, НОД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жная стопка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книжная стопка</Template>
  <TotalTime>1531</TotalTime>
  <Words>329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книжная стопка</vt:lpstr>
      <vt:lpstr>Проект  «Сказки – добрые друзья»  Сказка – ложь, да в ней намек, добрым молодцам урок</vt:lpstr>
      <vt:lpstr>Слайд 2</vt:lpstr>
      <vt:lpstr>Слайд 3</vt:lpstr>
      <vt:lpstr>Цель проекта:</vt:lpstr>
      <vt:lpstr>Задачи проекта:</vt:lpstr>
      <vt:lpstr>Формы и методы работы:</vt:lpstr>
      <vt:lpstr>Слайд 7</vt:lpstr>
      <vt:lpstr>«Вхождение в мир сказок»</vt:lpstr>
      <vt:lpstr>Игровая деятельность, НОД</vt:lpstr>
      <vt:lpstr>Экскурсия в библиотеку</vt:lpstr>
      <vt:lpstr>Экскурсия в библиотеку</vt:lpstr>
      <vt:lpstr>«Русские народные сказки»</vt:lpstr>
      <vt:lpstr>Слайд 13</vt:lpstr>
      <vt:lpstr>Работа с родителями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Детский сад</cp:lastModifiedBy>
  <cp:revision>136</cp:revision>
  <dcterms:created xsi:type="dcterms:W3CDTF">2012-05-10T14:49:49Z</dcterms:created>
  <dcterms:modified xsi:type="dcterms:W3CDTF">2020-01-13T08:19:44Z</dcterms:modified>
</cp:coreProperties>
</file>