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  <p:sldMasterId id="2147483696" r:id="rId2"/>
  </p:sldMasterIdLst>
  <p:notesMasterIdLst>
    <p:notesMasterId r:id="rId10"/>
  </p:notesMasterIdLst>
  <p:sldIdLst>
    <p:sldId id="309" r:id="rId3"/>
    <p:sldId id="348" r:id="rId4"/>
    <p:sldId id="345" r:id="rId5"/>
    <p:sldId id="346" r:id="rId6"/>
    <p:sldId id="347" r:id="rId7"/>
    <p:sldId id="343" r:id="rId8"/>
    <p:sldId id="342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A80000"/>
    <a:srgbClr val="DEFEA4"/>
    <a:srgbClr val="F3FFD1"/>
    <a:srgbClr val="FF6600"/>
    <a:srgbClr val="F2E6E9"/>
    <a:srgbClr val="B381D9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08" autoAdjust="0"/>
    <p:restoredTop sz="93391" autoAdjust="0"/>
  </p:normalViewPr>
  <p:slideViewPr>
    <p:cSldViewPr>
      <p:cViewPr varScale="1">
        <p:scale>
          <a:sx n="82" d="100"/>
          <a:sy n="82" d="100"/>
        </p:scale>
        <p:origin x="-133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413D4-97DD-4ACE-8F31-77D1BBBE92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11290C-95AA-4AB5-8049-94CEF22B693C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1284 рубля </a:t>
          </a: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при максимальном размере платы до 1499,99 рубля включительно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623FC-81CB-46AB-B608-7DB1936AACB2}" type="parTrans" cxnId="{FA3042DA-F622-4E1D-940A-17A880340C27}">
      <dgm:prSet/>
      <dgm:spPr/>
      <dgm:t>
        <a:bodyPr/>
        <a:lstStyle/>
        <a:p>
          <a:endParaRPr lang="ru-RU"/>
        </a:p>
      </dgm:t>
    </dgm:pt>
    <dgm:pt modelId="{68BCFAA8-A49E-4E66-A5BE-779029407769}" type="sibTrans" cxnId="{FA3042DA-F622-4E1D-940A-17A880340C27}">
      <dgm:prSet/>
      <dgm:spPr/>
      <dgm:t>
        <a:bodyPr/>
        <a:lstStyle/>
        <a:p>
          <a:endParaRPr lang="ru-RU"/>
        </a:p>
      </dgm:t>
    </dgm:pt>
    <dgm:pt modelId="{DEFAD4BF-2516-47DF-BD5E-5D4A39901F08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1758 рублей</a:t>
          </a: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 максимальном размере платы от 1500 рублей до 1999,99 рубля включительно</a:t>
          </a:r>
          <a:r>
            <a:rPr lang="ru-RU" sz="1200" dirty="0" smtClean="0"/>
            <a:t> </a:t>
          </a:r>
          <a:endParaRPr lang="ru-RU" sz="1200" dirty="0"/>
        </a:p>
      </dgm:t>
    </dgm:pt>
    <dgm:pt modelId="{A34E5ADE-0ABA-4B76-8BEA-CC1B9B28EA63}" type="parTrans" cxnId="{2EB9C78F-D011-4002-A6B3-7C2F38653474}">
      <dgm:prSet/>
      <dgm:spPr/>
      <dgm:t>
        <a:bodyPr/>
        <a:lstStyle/>
        <a:p>
          <a:endParaRPr lang="ru-RU"/>
        </a:p>
      </dgm:t>
    </dgm:pt>
    <dgm:pt modelId="{98D5843A-E330-4AD8-AE7E-D5DC1DD6204D}" type="sibTrans" cxnId="{2EB9C78F-D011-4002-A6B3-7C2F38653474}">
      <dgm:prSet/>
      <dgm:spPr/>
      <dgm:t>
        <a:bodyPr/>
        <a:lstStyle/>
        <a:p>
          <a:endParaRPr lang="ru-RU"/>
        </a:p>
      </dgm:t>
    </dgm:pt>
    <dgm:pt modelId="{B4C23BAB-F2F4-4126-B32D-ABE611DF4F7A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2262 рубля </a:t>
          </a: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при максимальном размере платы от 2000 рублей до 2499,99 рубля включительно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5C4B6-0712-4588-A162-F51A39BFE89A}" type="parTrans" cxnId="{EBF0BAA6-8C5A-4562-A3B7-A64A618DC3A5}">
      <dgm:prSet/>
      <dgm:spPr/>
      <dgm:t>
        <a:bodyPr/>
        <a:lstStyle/>
        <a:p>
          <a:endParaRPr lang="ru-RU"/>
        </a:p>
      </dgm:t>
    </dgm:pt>
    <dgm:pt modelId="{3E6052AD-F109-452B-8B24-A1569075BA8E}" type="sibTrans" cxnId="{EBF0BAA6-8C5A-4562-A3B7-A64A618DC3A5}">
      <dgm:prSet/>
      <dgm:spPr/>
      <dgm:t>
        <a:bodyPr/>
        <a:lstStyle/>
        <a:p>
          <a:endParaRPr lang="ru-RU"/>
        </a:p>
      </dgm:t>
    </dgm:pt>
    <dgm:pt modelId="{4CA31FD1-E945-465E-A8DA-E42E36D149AE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2761 рубль </a:t>
          </a:r>
          <a:r>
            <a:rPr lang="ru-RU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при максимальном размере платы от 2500 рублей до 2999,99 рубля включительно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09D7F0-D517-49AB-B519-C56079C4FA4C}" type="parTrans" cxnId="{FF5CEB8E-B1AB-4DF6-981A-A9F4F6D636B7}">
      <dgm:prSet/>
      <dgm:spPr/>
      <dgm:t>
        <a:bodyPr/>
        <a:lstStyle/>
        <a:p>
          <a:endParaRPr lang="ru-RU"/>
        </a:p>
      </dgm:t>
    </dgm:pt>
    <dgm:pt modelId="{E80D4679-0111-49A5-B34B-C6D76A2EEDBF}" type="sibTrans" cxnId="{FF5CEB8E-B1AB-4DF6-981A-A9F4F6D636B7}">
      <dgm:prSet/>
      <dgm:spPr/>
      <dgm:t>
        <a:bodyPr/>
        <a:lstStyle/>
        <a:p>
          <a:endParaRPr lang="ru-RU"/>
        </a:p>
      </dgm:t>
    </dgm:pt>
    <dgm:pt modelId="{8E77DB28-E9C3-4310-818A-27A27860E3C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3183 рубля </a:t>
          </a: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ru-RU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 максимальном размере платы свыше 3000 рублей</a:t>
          </a:r>
          <a:endParaRPr lang="ru-RU" sz="13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33153-FC6A-436E-875D-C7770ED5280E}" type="parTrans" cxnId="{54569CE4-4A25-475B-91EC-09B08F2F7E8B}">
      <dgm:prSet/>
      <dgm:spPr/>
      <dgm:t>
        <a:bodyPr/>
        <a:lstStyle/>
        <a:p>
          <a:endParaRPr lang="ru-RU"/>
        </a:p>
      </dgm:t>
    </dgm:pt>
    <dgm:pt modelId="{33F9BD91-B40E-4BBE-A522-BEDA344360F2}" type="sibTrans" cxnId="{54569CE4-4A25-475B-91EC-09B08F2F7E8B}">
      <dgm:prSet/>
      <dgm:spPr/>
      <dgm:t>
        <a:bodyPr/>
        <a:lstStyle/>
        <a:p>
          <a:endParaRPr lang="ru-RU"/>
        </a:p>
      </dgm:t>
    </dgm:pt>
    <dgm:pt modelId="{2297DF48-CD19-4E8F-A324-D2610BDC2F6D}" type="pres">
      <dgm:prSet presAssocID="{2ED413D4-97DD-4ACE-8F31-77D1BBBE92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26CBE-9A46-438F-A009-ADC4BB2B1D91}" type="pres">
      <dgm:prSet presAssocID="{1711290C-95AA-4AB5-8049-94CEF22B693C}" presName="parentText" presStyleLbl="node1" presStyleIdx="0" presStyleCnt="5" custScaleY="79774" custLinFactNeighborY="92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D745E-1986-4064-9567-3376F4C0EC67}" type="pres">
      <dgm:prSet presAssocID="{68BCFAA8-A49E-4E66-A5BE-779029407769}" presName="spacer" presStyleCnt="0"/>
      <dgm:spPr/>
    </dgm:pt>
    <dgm:pt modelId="{D3310862-DE1B-4911-BE6B-66E708546427}" type="pres">
      <dgm:prSet presAssocID="{DEFAD4BF-2516-47DF-BD5E-5D4A39901F08}" presName="parentText" presStyleLbl="node1" presStyleIdx="1" presStyleCnt="5" custScaleY="116503" custLinFactY="9022" custLinFactNeighborX="-7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9C992-3CB8-4375-BDAE-DD3ABE143BDD}" type="pres">
      <dgm:prSet presAssocID="{98D5843A-E330-4AD8-AE7E-D5DC1DD6204D}" presName="spacer" presStyleCnt="0"/>
      <dgm:spPr/>
    </dgm:pt>
    <dgm:pt modelId="{DE58A5CE-0FD8-4D72-9885-5A0ACF963B64}" type="pres">
      <dgm:prSet presAssocID="{B4C23BAB-F2F4-4126-B32D-ABE611DF4F7A}" presName="parentText" presStyleLbl="node1" presStyleIdx="2" presStyleCnt="5" custScaleY="125525" custLinFactY="8471" custLinFactNeighborX="31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F1993-A0A3-455E-B684-2BE1CA717F8A}" type="pres">
      <dgm:prSet presAssocID="{3E6052AD-F109-452B-8B24-A1569075BA8E}" presName="spacer" presStyleCnt="0"/>
      <dgm:spPr/>
    </dgm:pt>
    <dgm:pt modelId="{982C5AF1-3D74-4639-8E11-86AC7358D120}" type="pres">
      <dgm:prSet presAssocID="{4CA31FD1-E945-465E-A8DA-E42E36D149AE}" presName="parentText" presStyleLbl="node1" presStyleIdx="3" presStyleCnt="5" custScaleY="112862" custLinFactY="636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183C5-97D0-43CA-BA15-365B7E226B1B}" type="pres">
      <dgm:prSet presAssocID="{E80D4679-0111-49A5-B34B-C6D76A2EEDBF}" presName="spacer" presStyleCnt="0"/>
      <dgm:spPr/>
    </dgm:pt>
    <dgm:pt modelId="{42A21A8F-A381-4CD6-B7F3-82CEB6AC8FFE}" type="pres">
      <dgm:prSet presAssocID="{8E77DB28-E9C3-4310-818A-27A27860E3C5}" presName="parentText" presStyleLbl="node1" presStyleIdx="4" presStyleCnt="5" custScaleY="131050" custLinFactNeighborY="564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18E526-B285-4B20-9897-FD2CBDA47914}" type="presOf" srcId="{8E77DB28-E9C3-4310-818A-27A27860E3C5}" destId="{42A21A8F-A381-4CD6-B7F3-82CEB6AC8FFE}" srcOrd="0" destOrd="0" presId="urn:microsoft.com/office/officeart/2005/8/layout/vList2"/>
    <dgm:cxn modelId="{FC32D392-91EF-4CD4-AB10-2039BC45C8A8}" type="presOf" srcId="{2ED413D4-97DD-4ACE-8F31-77D1BBBE92C3}" destId="{2297DF48-CD19-4E8F-A324-D2610BDC2F6D}" srcOrd="0" destOrd="0" presId="urn:microsoft.com/office/officeart/2005/8/layout/vList2"/>
    <dgm:cxn modelId="{0FF181A1-8872-41F6-96C4-56768EAB3E79}" type="presOf" srcId="{B4C23BAB-F2F4-4126-B32D-ABE611DF4F7A}" destId="{DE58A5CE-0FD8-4D72-9885-5A0ACF963B64}" srcOrd="0" destOrd="0" presId="urn:microsoft.com/office/officeart/2005/8/layout/vList2"/>
    <dgm:cxn modelId="{3BFE42A3-54CB-4B16-85EF-977BC19A6FB6}" type="presOf" srcId="{4CA31FD1-E945-465E-A8DA-E42E36D149AE}" destId="{982C5AF1-3D74-4639-8E11-86AC7358D120}" srcOrd="0" destOrd="0" presId="urn:microsoft.com/office/officeart/2005/8/layout/vList2"/>
    <dgm:cxn modelId="{54569CE4-4A25-475B-91EC-09B08F2F7E8B}" srcId="{2ED413D4-97DD-4ACE-8F31-77D1BBBE92C3}" destId="{8E77DB28-E9C3-4310-818A-27A27860E3C5}" srcOrd="4" destOrd="0" parTransId="{01133153-FC6A-436E-875D-C7770ED5280E}" sibTransId="{33F9BD91-B40E-4BBE-A522-BEDA344360F2}"/>
    <dgm:cxn modelId="{B1D38277-6B85-49E5-B7C6-12B2D0FC4317}" type="presOf" srcId="{1711290C-95AA-4AB5-8049-94CEF22B693C}" destId="{ED926CBE-9A46-438F-A009-ADC4BB2B1D91}" srcOrd="0" destOrd="0" presId="urn:microsoft.com/office/officeart/2005/8/layout/vList2"/>
    <dgm:cxn modelId="{F7D365EC-7C9C-451E-A9C7-0FB94305A4D3}" type="presOf" srcId="{DEFAD4BF-2516-47DF-BD5E-5D4A39901F08}" destId="{D3310862-DE1B-4911-BE6B-66E708546427}" srcOrd="0" destOrd="0" presId="urn:microsoft.com/office/officeart/2005/8/layout/vList2"/>
    <dgm:cxn modelId="{FF5CEB8E-B1AB-4DF6-981A-A9F4F6D636B7}" srcId="{2ED413D4-97DD-4ACE-8F31-77D1BBBE92C3}" destId="{4CA31FD1-E945-465E-A8DA-E42E36D149AE}" srcOrd="3" destOrd="0" parTransId="{2E09D7F0-D517-49AB-B519-C56079C4FA4C}" sibTransId="{E80D4679-0111-49A5-B34B-C6D76A2EEDBF}"/>
    <dgm:cxn modelId="{2EB9C78F-D011-4002-A6B3-7C2F38653474}" srcId="{2ED413D4-97DD-4ACE-8F31-77D1BBBE92C3}" destId="{DEFAD4BF-2516-47DF-BD5E-5D4A39901F08}" srcOrd="1" destOrd="0" parTransId="{A34E5ADE-0ABA-4B76-8BEA-CC1B9B28EA63}" sibTransId="{98D5843A-E330-4AD8-AE7E-D5DC1DD6204D}"/>
    <dgm:cxn modelId="{EBF0BAA6-8C5A-4562-A3B7-A64A618DC3A5}" srcId="{2ED413D4-97DD-4ACE-8F31-77D1BBBE92C3}" destId="{B4C23BAB-F2F4-4126-B32D-ABE611DF4F7A}" srcOrd="2" destOrd="0" parTransId="{A975C4B6-0712-4588-A162-F51A39BFE89A}" sibTransId="{3E6052AD-F109-452B-8B24-A1569075BA8E}"/>
    <dgm:cxn modelId="{FA3042DA-F622-4E1D-940A-17A880340C27}" srcId="{2ED413D4-97DD-4ACE-8F31-77D1BBBE92C3}" destId="{1711290C-95AA-4AB5-8049-94CEF22B693C}" srcOrd="0" destOrd="0" parTransId="{F43623FC-81CB-46AB-B608-7DB1936AACB2}" sibTransId="{68BCFAA8-A49E-4E66-A5BE-779029407769}"/>
    <dgm:cxn modelId="{8C4AF2DB-C386-4313-8D5C-40DE5EF6EFF6}" type="presParOf" srcId="{2297DF48-CD19-4E8F-A324-D2610BDC2F6D}" destId="{ED926CBE-9A46-438F-A009-ADC4BB2B1D91}" srcOrd="0" destOrd="0" presId="urn:microsoft.com/office/officeart/2005/8/layout/vList2"/>
    <dgm:cxn modelId="{BE1AB6F0-7826-4F23-AE1E-0CECDBFB235A}" type="presParOf" srcId="{2297DF48-CD19-4E8F-A324-D2610BDC2F6D}" destId="{851D745E-1986-4064-9567-3376F4C0EC67}" srcOrd="1" destOrd="0" presId="urn:microsoft.com/office/officeart/2005/8/layout/vList2"/>
    <dgm:cxn modelId="{6EE3AE40-ECF4-41B0-BA55-6E60D41FC696}" type="presParOf" srcId="{2297DF48-CD19-4E8F-A324-D2610BDC2F6D}" destId="{D3310862-DE1B-4911-BE6B-66E708546427}" srcOrd="2" destOrd="0" presId="urn:microsoft.com/office/officeart/2005/8/layout/vList2"/>
    <dgm:cxn modelId="{213B4147-8566-4CF9-88EE-B72FDCF1E6CB}" type="presParOf" srcId="{2297DF48-CD19-4E8F-A324-D2610BDC2F6D}" destId="{9F79C992-3CB8-4375-BDAE-DD3ABE143BDD}" srcOrd="3" destOrd="0" presId="urn:microsoft.com/office/officeart/2005/8/layout/vList2"/>
    <dgm:cxn modelId="{7EDCE921-B754-4393-A242-624DAB75C176}" type="presParOf" srcId="{2297DF48-CD19-4E8F-A324-D2610BDC2F6D}" destId="{DE58A5CE-0FD8-4D72-9885-5A0ACF963B64}" srcOrd="4" destOrd="0" presId="urn:microsoft.com/office/officeart/2005/8/layout/vList2"/>
    <dgm:cxn modelId="{705A06F2-D5D4-4E77-9850-C7A0FF634B8F}" type="presParOf" srcId="{2297DF48-CD19-4E8F-A324-D2610BDC2F6D}" destId="{E98F1993-A0A3-455E-B684-2BE1CA717F8A}" srcOrd="5" destOrd="0" presId="urn:microsoft.com/office/officeart/2005/8/layout/vList2"/>
    <dgm:cxn modelId="{890FD0D5-8D88-4835-B686-F2E4D8FA84DF}" type="presParOf" srcId="{2297DF48-CD19-4E8F-A324-D2610BDC2F6D}" destId="{982C5AF1-3D74-4639-8E11-86AC7358D120}" srcOrd="6" destOrd="0" presId="urn:microsoft.com/office/officeart/2005/8/layout/vList2"/>
    <dgm:cxn modelId="{AD3768C8-171A-404F-A44F-E771878FACBC}" type="presParOf" srcId="{2297DF48-CD19-4E8F-A324-D2610BDC2F6D}" destId="{3BD183C5-97D0-43CA-BA15-365B7E226B1B}" srcOrd="7" destOrd="0" presId="urn:microsoft.com/office/officeart/2005/8/layout/vList2"/>
    <dgm:cxn modelId="{7ACFFC51-A06D-4F6E-8558-FC7FD9D7460F}" type="presParOf" srcId="{2297DF48-CD19-4E8F-A324-D2610BDC2F6D}" destId="{42A21A8F-A381-4CD6-B7F3-82CEB6AC8FF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9929B-1C16-4DA5-AA20-D021365C1CBB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698A96-9439-4B03-B83E-50B1518BC81B}">
      <dgm:prSet custT="1"/>
      <dgm:spPr>
        <a:solidFill>
          <a:schemeClr val="accent2">
            <a:lumMod val="40000"/>
            <a:lumOff val="60000"/>
            <a:alpha val="38000"/>
          </a:schemeClr>
        </a:solidFill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1,5-кратная величина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прожиточного минимума 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на душу населения Свердловской области 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составляет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6 216,50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рубля</a:t>
          </a:r>
          <a:endParaRPr lang="en-US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496706-3B27-4DEE-977A-8EA552793C4F}" type="parTrans" cxnId="{E57AE0D0-D3E0-4E2E-BC7E-88161E618912}">
      <dgm:prSet/>
      <dgm:spPr/>
      <dgm:t>
        <a:bodyPr/>
        <a:lstStyle/>
        <a:p>
          <a:endParaRPr lang="ru-RU"/>
        </a:p>
      </dgm:t>
    </dgm:pt>
    <dgm:pt modelId="{7FF241A2-FCD7-4AD8-9DAE-6D5680A929EF}" type="sibTrans" cxnId="{E57AE0D0-D3E0-4E2E-BC7E-88161E618912}">
      <dgm:prSet/>
      <dgm:spPr/>
      <dgm:t>
        <a:bodyPr/>
        <a:lstStyle/>
        <a:p>
          <a:endParaRPr lang="ru-RU"/>
        </a:p>
      </dgm:t>
    </dgm:pt>
    <dgm:pt modelId="{5E2A3CE7-6BD6-42CD-BD74-BC4F7081F13C}" type="pres">
      <dgm:prSet presAssocID="{F0D9929B-1C16-4DA5-AA20-D021365C1CB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AA5CBE2-3BF3-4C2B-9497-63FC3ADE204F}" type="pres">
      <dgm:prSet presAssocID="{F0D9929B-1C16-4DA5-AA20-D021365C1CBB}" presName="pyramid" presStyleLbl="node1" presStyleIdx="0" presStyleCnt="1" custAng="10800000" custLinFactNeighborX="37679" custLinFactNeighborY="1931"/>
      <dgm:spPr>
        <a:gradFill rotWithShape="0">
          <a:gsLst>
            <a:gs pos="38000">
              <a:schemeClr val="accent4">
                <a:lumMod val="40000"/>
                <a:lumOff val="60000"/>
                <a:alpha val="10000"/>
              </a:schemeClr>
            </a:gs>
            <a:gs pos="93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</a:gradFill>
      </dgm:spPr>
      <dgm:t>
        <a:bodyPr/>
        <a:lstStyle/>
        <a:p>
          <a:endParaRPr lang="ru-RU"/>
        </a:p>
      </dgm:t>
    </dgm:pt>
    <dgm:pt modelId="{7773D8C2-E9FD-4775-9F18-0BC94D33F4EE}" type="pres">
      <dgm:prSet presAssocID="{F0D9929B-1C16-4DA5-AA20-D021365C1CBB}" presName="theList" presStyleCnt="0"/>
      <dgm:spPr/>
    </dgm:pt>
    <dgm:pt modelId="{A909E04F-CFAE-4832-8711-5540EFD94025}" type="pres">
      <dgm:prSet presAssocID="{A9698A96-9439-4B03-B83E-50B1518BC81B}" presName="aNode" presStyleLbl="fgAcc1" presStyleIdx="0" presStyleCnt="1" custScaleX="270028" custScaleY="51299" custLinFactY="25679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BC504-2386-406C-95D2-BB47B89E9FD6}" type="pres">
      <dgm:prSet presAssocID="{A9698A96-9439-4B03-B83E-50B1518BC81B}" presName="aSpace" presStyleCnt="0"/>
      <dgm:spPr/>
    </dgm:pt>
  </dgm:ptLst>
  <dgm:cxnLst>
    <dgm:cxn modelId="{A99604E7-B479-4AF0-9F88-4EA2D52D016B}" type="presOf" srcId="{A9698A96-9439-4B03-B83E-50B1518BC81B}" destId="{A909E04F-CFAE-4832-8711-5540EFD94025}" srcOrd="0" destOrd="0" presId="urn:microsoft.com/office/officeart/2005/8/layout/pyramid2"/>
    <dgm:cxn modelId="{E57AE0D0-D3E0-4E2E-BC7E-88161E618912}" srcId="{F0D9929B-1C16-4DA5-AA20-D021365C1CBB}" destId="{A9698A96-9439-4B03-B83E-50B1518BC81B}" srcOrd="0" destOrd="0" parTransId="{18496706-3B27-4DEE-977A-8EA552793C4F}" sibTransId="{7FF241A2-FCD7-4AD8-9DAE-6D5680A929EF}"/>
    <dgm:cxn modelId="{37F9AEF0-37C2-4049-9547-81B66F8A1C99}" type="presOf" srcId="{F0D9929B-1C16-4DA5-AA20-D021365C1CBB}" destId="{5E2A3CE7-6BD6-42CD-BD74-BC4F7081F13C}" srcOrd="0" destOrd="0" presId="urn:microsoft.com/office/officeart/2005/8/layout/pyramid2"/>
    <dgm:cxn modelId="{D432F2F4-5140-441C-87A5-D5D3FCF7109B}" type="presParOf" srcId="{5E2A3CE7-6BD6-42CD-BD74-BC4F7081F13C}" destId="{7AA5CBE2-3BF3-4C2B-9497-63FC3ADE204F}" srcOrd="0" destOrd="0" presId="urn:microsoft.com/office/officeart/2005/8/layout/pyramid2"/>
    <dgm:cxn modelId="{87B94D3A-C626-48C5-A09B-19085A0A0900}" type="presParOf" srcId="{5E2A3CE7-6BD6-42CD-BD74-BC4F7081F13C}" destId="{7773D8C2-E9FD-4775-9F18-0BC94D33F4EE}" srcOrd="1" destOrd="0" presId="urn:microsoft.com/office/officeart/2005/8/layout/pyramid2"/>
    <dgm:cxn modelId="{67F44418-525B-4C9F-893A-8C8A17197D1F}" type="presParOf" srcId="{7773D8C2-E9FD-4775-9F18-0BC94D33F4EE}" destId="{A909E04F-CFAE-4832-8711-5540EFD94025}" srcOrd="0" destOrd="0" presId="urn:microsoft.com/office/officeart/2005/8/layout/pyramid2"/>
    <dgm:cxn modelId="{046FE5AB-EC73-45F2-84BB-649E4FB368A7}" type="presParOf" srcId="{7773D8C2-E9FD-4775-9F18-0BC94D33F4EE}" destId="{774BC504-2386-406C-95D2-BB47B89E9FD6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9929B-1C16-4DA5-AA20-D021365C1CBB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698A96-9439-4B03-B83E-50B1518BC81B}">
      <dgm:prSet custT="1"/>
      <dgm:spPr>
        <a:solidFill>
          <a:schemeClr val="accent2">
            <a:lumMod val="40000"/>
            <a:lumOff val="60000"/>
            <a:alpha val="38000"/>
          </a:schemeClr>
        </a:solidFill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установлен 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пунктом 6 Порядка выплаты, 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утвержденного постановлением Правительства Свердловской области от 18.12.2013 № 1548‑ПП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компенсация выплачивается с месяца подачи заявления о предоставлении компенсации и необходимых документов</a:t>
          </a:r>
        </a:p>
      </dgm:t>
    </dgm:pt>
    <dgm:pt modelId="{18496706-3B27-4DEE-977A-8EA552793C4F}" type="parTrans" cxnId="{E57AE0D0-D3E0-4E2E-BC7E-88161E618912}">
      <dgm:prSet/>
      <dgm:spPr/>
      <dgm:t>
        <a:bodyPr/>
        <a:lstStyle/>
        <a:p>
          <a:endParaRPr lang="ru-RU"/>
        </a:p>
      </dgm:t>
    </dgm:pt>
    <dgm:pt modelId="{7FF241A2-FCD7-4AD8-9DAE-6D5680A929EF}" type="sibTrans" cxnId="{E57AE0D0-D3E0-4E2E-BC7E-88161E618912}">
      <dgm:prSet/>
      <dgm:spPr/>
      <dgm:t>
        <a:bodyPr/>
        <a:lstStyle/>
        <a:p>
          <a:endParaRPr lang="ru-RU"/>
        </a:p>
      </dgm:t>
    </dgm:pt>
    <dgm:pt modelId="{904C5876-27B1-4F5E-815D-AE8BF9CEB88B}">
      <dgm:prSet custT="1"/>
      <dgm:spPr>
        <a:solidFill>
          <a:schemeClr val="accent6">
            <a:lumMod val="40000"/>
            <a:lumOff val="60000"/>
            <a:alpha val="38000"/>
          </a:schemeClr>
        </a:solidFill>
      </dgm:spPr>
      <dgm:t>
        <a:bodyPr/>
        <a:lstStyle/>
        <a:p>
          <a:pPr rtl="0"/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предусмотрен переходный период: </a:t>
          </a:r>
        </a:p>
        <a:p>
          <a:pPr rtl="0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гражданам, обратившимся за предоставлением компенсации до 31.12.2019 включительно, компенсация будет предоставляется с 01.09.2019, но не ранее возникновения права на ее получение, с доплатой за прошлое время </a:t>
          </a:r>
        </a:p>
        <a:p>
          <a:pPr rtl="0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5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BED2BA-B51B-420E-BC71-F47182ECF1D9}" type="parTrans" cxnId="{AD9609EF-2905-4320-8F78-F7B659D4F9E9}">
      <dgm:prSet/>
      <dgm:spPr/>
      <dgm:t>
        <a:bodyPr/>
        <a:lstStyle/>
        <a:p>
          <a:endParaRPr lang="ru-RU"/>
        </a:p>
      </dgm:t>
    </dgm:pt>
    <dgm:pt modelId="{6615701E-D6A0-41C9-B7C7-7A1A2C59C905}" type="sibTrans" cxnId="{AD9609EF-2905-4320-8F78-F7B659D4F9E9}">
      <dgm:prSet/>
      <dgm:spPr/>
      <dgm:t>
        <a:bodyPr/>
        <a:lstStyle/>
        <a:p>
          <a:endParaRPr lang="ru-RU"/>
        </a:p>
      </dgm:t>
    </dgm:pt>
    <dgm:pt modelId="{5E2A3CE7-6BD6-42CD-BD74-BC4F7081F13C}" type="pres">
      <dgm:prSet presAssocID="{F0D9929B-1C16-4DA5-AA20-D021365C1CB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AA5CBE2-3BF3-4C2B-9497-63FC3ADE204F}" type="pres">
      <dgm:prSet presAssocID="{F0D9929B-1C16-4DA5-AA20-D021365C1CBB}" presName="pyramid" presStyleLbl="node1" presStyleIdx="0" presStyleCnt="1" custAng="10800000" custLinFactNeighborX="38044" custLinFactNeighborY="-1991"/>
      <dgm:spPr>
        <a:gradFill rotWithShape="0">
          <a:gsLst>
            <a:gs pos="68030">
              <a:srgbClr val="DAE1F2">
                <a:alpha val="28000"/>
              </a:srgbClr>
            </a:gs>
            <a:gs pos="38000">
              <a:schemeClr val="accent4">
                <a:alpha val="12000"/>
                <a:lumMod val="7000"/>
                <a:lumOff val="93000"/>
              </a:schemeClr>
            </a:gs>
            <a:gs pos="93000">
              <a:schemeClr val="accent1">
                <a:hueOff val="0"/>
                <a:satOff val="0"/>
                <a:lumOff val="0"/>
                <a:tint val="44500"/>
                <a:satMod val="160000"/>
                <a:alpha val="12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</a:gradFill>
      </dgm:spPr>
      <dgm:t>
        <a:bodyPr/>
        <a:lstStyle/>
        <a:p>
          <a:endParaRPr lang="ru-RU"/>
        </a:p>
      </dgm:t>
    </dgm:pt>
    <dgm:pt modelId="{7773D8C2-E9FD-4775-9F18-0BC94D33F4EE}" type="pres">
      <dgm:prSet presAssocID="{F0D9929B-1C16-4DA5-AA20-D021365C1CBB}" presName="theList" presStyleCnt="0"/>
      <dgm:spPr/>
    </dgm:pt>
    <dgm:pt modelId="{FBF8E930-C47D-468E-B8EF-4E2F7C641FBD}" type="pres">
      <dgm:prSet presAssocID="{904C5876-27B1-4F5E-815D-AE8BF9CEB88B}" presName="aNode" presStyleLbl="fgAcc1" presStyleIdx="0" presStyleCnt="2" custScaleX="243439" custScaleY="2000000" custLinFactY="1670897" custLinFactNeighborX="-867" custLinFactNeighborY="1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B202E-1EBE-4C08-B635-0DDB2CEBEAD3}" type="pres">
      <dgm:prSet presAssocID="{904C5876-27B1-4F5E-815D-AE8BF9CEB88B}" presName="aSpace" presStyleCnt="0"/>
      <dgm:spPr/>
    </dgm:pt>
    <dgm:pt modelId="{A909E04F-CFAE-4832-8711-5540EFD94025}" type="pres">
      <dgm:prSet presAssocID="{A9698A96-9439-4B03-B83E-50B1518BC81B}" presName="aNode" presStyleLbl="fgAcc1" presStyleIdx="1" presStyleCnt="2" custScaleX="243439" custScaleY="1721460" custLinFactY="-1900000" custLinFactNeighborX="-1336" custLinFactNeighborY="-1933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BC504-2386-406C-95D2-BB47B89E9FD6}" type="pres">
      <dgm:prSet presAssocID="{A9698A96-9439-4B03-B83E-50B1518BC81B}" presName="aSpace" presStyleCnt="0"/>
      <dgm:spPr/>
    </dgm:pt>
  </dgm:ptLst>
  <dgm:cxnLst>
    <dgm:cxn modelId="{E2B28B34-5C26-4CDE-9832-01A4171359F4}" type="presOf" srcId="{F0D9929B-1C16-4DA5-AA20-D021365C1CBB}" destId="{5E2A3CE7-6BD6-42CD-BD74-BC4F7081F13C}" srcOrd="0" destOrd="0" presId="urn:microsoft.com/office/officeart/2005/8/layout/pyramid2"/>
    <dgm:cxn modelId="{BFA2364A-FC1B-4ACA-B0A2-581723781B55}" type="presOf" srcId="{A9698A96-9439-4B03-B83E-50B1518BC81B}" destId="{A909E04F-CFAE-4832-8711-5540EFD94025}" srcOrd="0" destOrd="0" presId="urn:microsoft.com/office/officeart/2005/8/layout/pyramid2"/>
    <dgm:cxn modelId="{E57AE0D0-D3E0-4E2E-BC7E-88161E618912}" srcId="{F0D9929B-1C16-4DA5-AA20-D021365C1CBB}" destId="{A9698A96-9439-4B03-B83E-50B1518BC81B}" srcOrd="1" destOrd="0" parTransId="{18496706-3B27-4DEE-977A-8EA552793C4F}" sibTransId="{7FF241A2-FCD7-4AD8-9DAE-6D5680A929EF}"/>
    <dgm:cxn modelId="{BB1718D8-A7F3-46FF-A833-BDF29BD40BAE}" type="presOf" srcId="{904C5876-27B1-4F5E-815D-AE8BF9CEB88B}" destId="{FBF8E930-C47D-468E-B8EF-4E2F7C641FBD}" srcOrd="0" destOrd="0" presId="urn:microsoft.com/office/officeart/2005/8/layout/pyramid2"/>
    <dgm:cxn modelId="{AD9609EF-2905-4320-8F78-F7B659D4F9E9}" srcId="{F0D9929B-1C16-4DA5-AA20-D021365C1CBB}" destId="{904C5876-27B1-4F5E-815D-AE8BF9CEB88B}" srcOrd="0" destOrd="0" parTransId="{15BED2BA-B51B-420E-BC71-F47182ECF1D9}" sibTransId="{6615701E-D6A0-41C9-B7C7-7A1A2C59C905}"/>
    <dgm:cxn modelId="{A29A6EE7-968A-4D76-9179-098EE13B3F8E}" type="presParOf" srcId="{5E2A3CE7-6BD6-42CD-BD74-BC4F7081F13C}" destId="{7AA5CBE2-3BF3-4C2B-9497-63FC3ADE204F}" srcOrd="0" destOrd="0" presId="urn:microsoft.com/office/officeart/2005/8/layout/pyramid2"/>
    <dgm:cxn modelId="{074E4CEA-6FD8-466D-8314-53E672974C88}" type="presParOf" srcId="{5E2A3CE7-6BD6-42CD-BD74-BC4F7081F13C}" destId="{7773D8C2-E9FD-4775-9F18-0BC94D33F4EE}" srcOrd="1" destOrd="0" presId="urn:microsoft.com/office/officeart/2005/8/layout/pyramid2"/>
    <dgm:cxn modelId="{F5E222DF-4EA1-495C-B7D1-67E973F8DF30}" type="presParOf" srcId="{7773D8C2-E9FD-4775-9F18-0BC94D33F4EE}" destId="{FBF8E930-C47D-468E-B8EF-4E2F7C641FBD}" srcOrd="0" destOrd="0" presId="urn:microsoft.com/office/officeart/2005/8/layout/pyramid2"/>
    <dgm:cxn modelId="{FB19793B-58FA-46C7-86EC-0DFB88BF12FE}" type="presParOf" srcId="{7773D8C2-E9FD-4775-9F18-0BC94D33F4EE}" destId="{70DB202E-1EBE-4C08-B635-0DDB2CEBEAD3}" srcOrd="1" destOrd="0" presId="urn:microsoft.com/office/officeart/2005/8/layout/pyramid2"/>
    <dgm:cxn modelId="{A9B4A3E0-CAE9-4510-AD61-27659C9DEA01}" type="presParOf" srcId="{7773D8C2-E9FD-4775-9F18-0BC94D33F4EE}" destId="{A909E04F-CFAE-4832-8711-5540EFD94025}" srcOrd="2" destOrd="0" presId="urn:microsoft.com/office/officeart/2005/8/layout/pyramid2"/>
    <dgm:cxn modelId="{B6DC3FA4-7C6B-41BC-945C-1D5876ADC25D}" type="presParOf" srcId="{7773D8C2-E9FD-4775-9F18-0BC94D33F4EE}" destId="{774BC504-2386-406C-95D2-BB47B89E9FD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26CBE-9A46-438F-A009-ADC4BB2B1D91}">
      <dsp:nvSpPr>
        <dsp:cNvPr id="0" name=""/>
        <dsp:cNvSpPr/>
      </dsp:nvSpPr>
      <dsp:spPr>
        <a:xfrm>
          <a:off x="0" y="93569"/>
          <a:ext cx="7776864" cy="328541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1284 рубля </a:t>
          </a: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при максимальном размере платы до 1499,99 рубля включительно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38" y="109607"/>
        <a:ext cx="7744788" cy="296465"/>
      </dsp:txXfrm>
    </dsp:sp>
    <dsp:sp modelId="{D3310862-DE1B-4911-BE6B-66E708546427}">
      <dsp:nvSpPr>
        <dsp:cNvPr id="0" name=""/>
        <dsp:cNvSpPr/>
      </dsp:nvSpPr>
      <dsp:spPr>
        <a:xfrm>
          <a:off x="0" y="527207"/>
          <a:ext cx="7776864" cy="479805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1758 рублей</a:t>
          </a: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 максимальном размере платы от 1500 рублей до 1999,99 рубля включительно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3422" y="550629"/>
        <a:ext cx="7730020" cy="432961"/>
      </dsp:txXfrm>
    </dsp:sp>
    <dsp:sp modelId="{DE58A5CE-0FD8-4D72-9885-5A0ACF963B64}">
      <dsp:nvSpPr>
        <dsp:cNvPr id="0" name=""/>
        <dsp:cNvSpPr/>
      </dsp:nvSpPr>
      <dsp:spPr>
        <a:xfrm>
          <a:off x="0" y="1068103"/>
          <a:ext cx="7776864" cy="516962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2262 рубля </a:t>
          </a: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при максимальном размере платы от 2000 рублей до 2499,99 рубля включительно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36" y="1093339"/>
        <a:ext cx="7726392" cy="466490"/>
      </dsp:txXfrm>
    </dsp:sp>
    <dsp:sp modelId="{982C5AF1-3D74-4639-8E11-86AC7358D120}">
      <dsp:nvSpPr>
        <dsp:cNvPr id="0" name=""/>
        <dsp:cNvSpPr/>
      </dsp:nvSpPr>
      <dsp:spPr>
        <a:xfrm>
          <a:off x="0" y="1639756"/>
          <a:ext cx="7776864" cy="464810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2761 рубль </a:t>
          </a:r>
          <a:r>
            <a:rPr lang="ru-RU" sz="1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при максимальном размере платы от 2500 рублей до 2999,99 рубля включительно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90" y="1662446"/>
        <a:ext cx="7731484" cy="419430"/>
      </dsp:txXfrm>
    </dsp:sp>
    <dsp:sp modelId="{42A21A8F-A381-4CD6-B7F3-82CEB6AC8FFE}">
      <dsp:nvSpPr>
        <dsp:cNvPr id="0" name=""/>
        <dsp:cNvSpPr/>
      </dsp:nvSpPr>
      <dsp:spPr>
        <a:xfrm>
          <a:off x="0" y="2113139"/>
          <a:ext cx="7776864" cy="539716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3183 рубля </a:t>
          </a: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ru-RU" sz="1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 максимальном размере платы свыше 3000 рублей</a:t>
          </a:r>
          <a:endParaRPr lang="ru-RU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47" y="2139486"/>
        <a:ext cx="7724170" cy="4870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5CBE2-3BF3-4C2B-9497-63FC3ADE204F}">
      <dsp:nvSpPr>
        <dsp:cNvPr id="0" name=""/>
        <dsp:cNvSpPr/>
      </dsp:nvSpPr>
      <dsp:spPr>
        <a:xfrm rot="10800000">
          <a:off x="1916963" y="0"/>
          <a:ext cx="4464496" cy="4464496"/>
        </a:xfrm>
        <a:prstGeom prst="triangle">
          <a:avLst/>
        </a:prstGeom>
        <a:gradFill rotWithShape="0">
          <a:gsLst>
            <a:gs pos="38000">
              <a:schemeClr val="accent4">
                <a:lumMod val="40000"/>
                <a:lumOff val="60000"/>
                <a:alpha val="10000"/>
              </a:schemeClr>
            </a:gs>
            <a:gs pos="93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09E04F-CFAE-4832-8711-5540EFD94025}">
      <dsp:nvSpPr>
        <dsp:cNvPr id="0" name=""/>
        <dsp:cNvSpPr/>
      </dsp:nvSpPr>
      <dsp:spPr>
        <a:xfrm>
          <a:off x="-6" y="2456088"/>
          <a:ext cx="7836003" cy="1828616"/>
        </a:xfrm>
        <a:prstGeom prst="roundRect">
          <a:avLst/>
        </a:prstGeom>
        <a:solidFill>
          <a:schemeClr val="accent2">
            <a:lumMod val="40000"/>
            <a:lumOff val="60000"/>
            <a:alpha val="38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1,5-кратная величина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прожиточного минимума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 душу населения Свердловской области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составляет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6 216,50</a:t>
          </a: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рубля</a:t>
          </a:r>
          <a:endParaRPr lang="en-US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260" y="2545354"/>
        <a:ext cx="7657471" cy="1650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5CBE2-3BF3-4C2B-9497-63FC3ADE204F}">
      <dsp:nvSpPr>
        <dsp:cNvPr id="0" name=""/>
        <dsp:cNvSpPr/>
      </dsp:nvSpPr>
      <dsp:spPr>
        <a:xfrm rot="10800000">
          <a:off x="1854386" y="0"/>
          <a:ext cx="4825481" cy="4825481"/>
        </a:xfrm>
        <a:prstGeom prst="triangle">
          <a:avLst/>
        </a:prstGeom>
        <a:gradFill rotWithShape="0">
          <a:gsLst>
            <a:gs pos="68030">
              <a:srgbClr val="DAE1F2">
                <a:alpha val="28000"/>
              </a:srgbClr>
            </a:gs>
            <a:gs pos="38000">
              <a:schemeClr val="accent4">
                <a:alpha val="12000"/>
                <a:lumMod val="7000"/>
                <a:lumOff val="93000"/>
              </a:schemeClr>
            </a:gs>
            <a:gs pos="93000">
              <a:schemeClr val="accent1">
                <a:hueOff val="0"/>
                <a:satOff val="0"/>
                <a:lumOff val="0"/>
                <a:tint val="44500"/>
                <a:satMod val="160000"/>
                <a:alpha val="12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F8E930-C47D-468E-B8EF-4E2F7C641FBD}">
      <dsp:nvSpPr>
        <dsp:cNvPr id="0" name=""/>
        <dsp:cNvSpPr/>
      </dsp:nvSpPr>
      <dsp:spPr>
        <a:xfrm>
          <a:off x="154599" y="2423209"/>
          <a:ext cx="7635616" cy="2059311"/>
        </a:xfrm>
        <a:prstGeom prst="roundRect">
          <a:avLst/>
        </a:prstGeom>
        <a:solidFill>
          <a:schemeClr val="accent6">
            <a:lumMod val="40000"/>
            <a:lumOff val="60000"/>
            <a:alpha val="38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предусмотрен переходный период: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гражданам, обратившимся за предоставлением компенсации до 31.12.2019 включительно, компенсация будет предоставляется с 01.09.2019, но не ранее возникновения права на ее получение, с доплатой за прошлое время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5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126" y="2523736"/>
        <a:ext cx="7434562" cy="1858257"/>
      </dsp:txXfrm>
    </dsp:sp>
    <dsp:sp modelId="{A909E04F-CFAE-4832-8711-5540EFD94025}">
      <dsp:nvSpPr>
        <dsp:cNvPr id="0" name=""/>
        <dsp:cNvSpPr/>
      </dsp:nvSpPr>
      <dsp:spPr>
        <a:xfrm>
          <a:off x="139889" y="350970"/>
          <a:ext cx="7635616" cy="1772511"/>
        </a:xfrm>
        <a:prstGeom prst="roundRect">
          <a:avLst/>
        </a:prstGeom>
        <a:solidFill>
          <a:schemeClr val="accent2">
            <a:lumMod val="40000"/>
            <a:lumOff val="60000"/>
            <a:alpha val="38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установлен 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пунктом 6 Порядка выплаты,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утвержденного постановлением Правительства Свердловской области от 18.12.2013 № 1548‑ПП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: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компенсация выплачивается с месяца подачи заявления о предоставлении компенсации и необходимых документов</a:t>
          </a:r>
        </a:p>
      </dsp:txBody>
      <dsp:txXfrm>
        <a:off x="226416" y="437497"/>
        <a:ext cx="7462562" cy="1599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9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9909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1C0CD100-4ADB-4337-A044-0F8BE8530D84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7"/>
            <a:ext cx="2971800" cy="4990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7"/>
            <a:ext cx="2971800" cy="4990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7AE99D19-2511-4E93-A282-E6D62423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4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7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00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92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16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71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56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99D19-2511-4E93-A282-E6D624236CA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8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D515-7D24-4FA0-929F-CC4498C57A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D32C-9E10-4A64-AB97-D36DFB7351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AC61-5440-4377-8484-A93B8728F9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813" y="1988841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613" y="3861048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29" name="Скругленный прямоугольник 28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8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40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46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7" name="Прямоугольник 46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48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9" y="1772818"/>
            <a:ext cx="7408333" cy="47525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653536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93610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3822192" cy="4536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 userDrawn="1"/>
        </p:nvGrpSpPr>
        <p:grpSpPr bwMode="hidden">
          <a:xfrm>
            <a:off x="-362" y="173961"/>
            <a:ext cx="9141524" cy="51321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3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5694"/>
            <a:ext cx="539551" cy="48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D307849-3B6F-4F01-BD26-44ED2C2B018B}" type="datetime1">
              <a:rPr lang="ru-RU" smtClean="0">
                <a:solidFill>
                  <a:prstClr val="black"/>
                </a:solidFill>
              </a:rPr>
              <a:t>20.11.2019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40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4"/>
            <a:ext cx="1161826" cy="365125"/>
          </a:xfrm>
          <a:prstGeom prst="rect">
            <a:avLst/>
          </a:prstGeom>
        </p:spPr>
        <p:txBody>
          <a:bodyPr/>
          <a:lstStyle/>
          <a:p>
            <a:fld id="{52A6A2ED-C77A-46D0-9BDA-59A15A90B5E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2527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1" y="1340769"/>
            <a:ext cx="4114800" cy="1427833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1" y="2785533"/>
            <a:ext cx="4114800" cy="337977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371600"/>
            <a:ext cx="4104456" cy="42176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6" name="Rounded Rectangle 13"/>
          <p:cNvSpPr/>
          <p:nvPr userDrawn="1"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 userDrawn="1"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8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32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Прямоугольник 32"/>
          <p:cNvSpPr/>
          <p:nvPr userDrawn="1"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34" name="Picture 2" descr="C:\Users\korkin\Pictures\птич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16"/>
          <p:cNvGrpSpPr/>
          <p:nvPr userDrawn="1"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361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9" y="1988842"/>
            <a:ext cx="7408333" cy="4536503"/>
          </a:xfr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/>
          <a:lstStyle/>
          <a:p>
            <a:fld id="{A2C0CD9E-304E-41B1-B741-18BB090105FC}" type="datetime1">
              <a:rPr lang="ru-RU" smtClean="0">
                <a:solidFill>
                  <a:prstClr val="black"/>
                </a:solidFill>
              </a:rPr>
              <a:t>20.11.2019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/>
          <a:lstStyle/>
          <a:p>
            <a:fld id="{882A2416-E2B6-4A27-A9F7-366FB0CE345F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61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8AC7-0191-4E7F-AA2C-567A816E43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0CF-966D-4670-90BF-24978AA967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E67E-1E43-4CCD-9FD8-2773EEF9AC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3E2-10DE-43DD-80DA-A58B9814D9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C011-C301-4947-9C59-5C604266C4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8846-50ED-49FE-9DBB-43620EEEA8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8D0F-C555-4446-8833-CDCCA48FBF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A266-C76A-459F-9BF5-B5A18A2235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BBA2-32DF-4801-B0CA-6F85CBC980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49C7-FDCE-4000-8094-3BC93EC70B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1700810"/>
            <a:ext cx="7408333" cy="4824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22" name="Rounded Rectangle 13"/>
          <p:cNvSpPr/>
          <p:nvPr/>
        </p:nvSpPr>
        <p:spPr>
          <a:xfrm>
            <a:off x="0" y="1"/>
            <a:ext cx="9141162" cy="822419"/>
          </a:xfrm>
          <a:prstGeom prst="roundRect">
            <a:avLst>
              <a:gd name="adj" fmla="val 3362"/>
            </a:avLst>
          </a:prstGeom>
          <a:gradFill>
            <a:gsLst>
              <a:gs pos="100000">
                <a:srgbClr val="F5A540">
                  <a:lumMod val="100000"/>
                </a:srgb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hidden">
          <a:xfrm>
            <a:off x="-362" y="189734"/>
            <a:ext cx="9141524" cy="718986"/>
            <a:chOff x="-3905251" y="4219078"/>
            <a:chExt cx="13027839" cy="1892300"/>
          </a:xfrm>
          <a:scene3d>
            <a:camera prst="orthographicFront">
              <a:rot lat="0" lon="10800000" rev="0"/>
            </a:camera>
            <a:lightRig rig="threePt" dir="t"/>
          </a:scene3d>
        </p:grpSpPr>
        <p:sp>
          <p:nvSpPr>
            <p:cNvPr id="24" name="Freeform 14"/>
            <p:cNvSpPr>
              <a:spLocks/>
            </p:cNvSpPr>
            <p:nvPr/>
          </p:nvSpPr>
          <p:spPr bwMode="hidden">
            <a:xfrm>
              <a:off x="4800598" y="4421188"/>
              <a:ext cx="4295776" cy="81915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34" name="Freeform 10"/>
            <p:cNvSpPr>
              <a:spLocks/>
            </p:cNvSpPr>
            <p:nvPr/>
          </p:nvSpPr>
          <p:spPr bwMode="hidden">
            <a:xfrm>
              <a:off x="-3905251" y="421907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  <a:sp3d prstMaterial="flat"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132189" y="-51101"/>
            <a:ext cx="7200800" cy="48167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kern="1100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latin typeface="Arial Black" pitchFamily="34" charset="0"/>
                <a:ea typeface="Calibri"/>
                <a:cs typeface="Times New Roman"/>
              </a:rPr>
              <a:t>Правительство Свердловской области                                                                Министерство социальной политики Свердловской области</a:t>
            </a:r>
            <a:endParaRPr lang="ru-RU" sz="1100" kern="1100" dirty="0">
              <a:ln w="10160">
                <a:noFill/>
                <a:prstDash val="solid"/>
              </a:ln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  <p:pic>
        <p:nvPicPr>
          <p:cNvPr id="1026" name="Picture 2" descr="C:\Users\korkin\Pictures\птичка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62389"/>
            <a:ext cx="1312717" cy="1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37" y="686940"/>
            <a:ext cx="8147985" cy="94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grpSp>
        <p:nvGrpSpPr>
          <p:cNvPr id="5" name="Группа 15"/>
          <p:cNvGrpSpPr/>
          <p:nvPr/>
        </p:nvGrpSpPr>
        <p:grpSpPr>
          <a:xfrm>
            <a:off x="0" y="6678360"/>
            <a:ext cx="9144000" cy="88460"/>
            <a:chOff x="135060" y="6381328"/>
            <a:chExt cx="8849966" cy="88460"/>
          </a:xfrm>
        </p:grpSpPr>
        <p:sp>
          <p:nvSpPr>
            <p:cNvPr id="17" name="Скругленный прямоугольник 16"/>
            <p:cNvSpPr/>
            <p:nvPr userDrawn="1"/>
          </p:nvSpPr>
          <p:spPr>
            <a:xfrm flipV="1">
              <a:off x="135060" y="6411328"/>
              <a:ext cx="8846775" cy="5846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 userDrawn="1"/>
          </p:nvSpPr>
          <p:spPr>
            <a:xfrm flipV="1">
              <a:off x="138251" y="6381328"/>
              <a:ext cx="8846775" cy="18000"/>
            </a:xfrm>
            <a:prstGeom prst="roundRect">
              <a:avLst/>
            </a:prstGeom>
            <a:solidFill>
              <a:srgbClr val="F3943B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jpeg"/><Relationship Id="rId10" Type="http://schemas.microsoft.com/office/2007/relationships/diagramDrawing" Target="../diagrams/drawing1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jpe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358214" y="642939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00166" y="642918"/>
            <a:ext cx="7143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37649" y="3793790"/>
            <a:ext cx="8136296" cy="3068164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4000">
                <a:schemeClr val="accent1">
                  <a:hueOff val="0"/>
                  <a:satOff val="0"/>
                  <a:lumOff val="0"/>
                  <a:tint val="66000"/>
                  <a:satMod val="160000"/>
                  <a:alpha val="0"/>
                </a:schemeClr>
              </a:gs>
              <a:gs pos="86000">
                <a:schemeClr val="accent1">
                  <a:hueOff val="0"/>
                  <a:satOff val="0"/>
                  <a:lumOff val="0"/>
                  <a:tint val="44500"/>
                  <a:satMod val="160000"/>
                  <a:alpha val="3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178" tIns="149178" rIns="149178" bIns="149178" numCol="1" spcCol="1270" anchor="ctr" anchorCtr="0">
            <a:noAutofit/>
          </a:bodyPr>
          <a:lstStyle/>
          <a:p>
            <a:pPr marL="285750" lvl="0" indent="-285750" defTabSz="4445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Свердловской области от 18.12.2013 № 1548-ПП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порядке предоставления компенсации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ред. от 18.09.2019) 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4445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Свердловской области от 04.03.2016 № 150-ПП </a:t>
            </a:r>
            <a:endParaRPr lang="ru-RU" sz="13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установлении максимального и среднего размера платы, взимаемой с родителей (законных представителей) за присмотр и уход за детьми в государственных образовательных организациях Свердловской области и муниципальных образовательных организациях, реализующих образовательную программу дошкольного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образования»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ред. от 18.09.2019) 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</a:pP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4445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социальной политики Свердловской области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24.10.2019 № 496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44500">
              <a:lnSpc>
                <a:spcPct val="90000"/>
              </a:lnSpc>
              <a:spcBef>
                <a:spcPct val="0"/>
              </a:spcBef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выдачи справки о среднедушевом доходе семьи для предоставления компенсации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6332" y="58143"/>
            <a:ext cx="7843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платы, взимаемой с родителей (законных представителей) </a:t>
            </a:r>
            <a:r>
              <a:rPr lang="ru-RU" sz="1700" b="1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присмотр и уход за детьми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536058" y="656135"/>
            <a:ext cx="6736871" cy="906672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Свердловской области </a:t>
            </a: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15 июля 2013 года № 78-ОЗ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образовании в Свердловской области»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187624" y="1574436"/>
            <a:ext cx="4354431" cy="2012922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53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Свердловской области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августа 2019 года № 70-ОЗ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статью 23 Закона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Свердловской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образовании в Свердловской области» 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5084869" y="1603626"/>
            <a:ext cx="3757983" cy="2056778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порядок предоставления компенсации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68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358214" y="642939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00166" y="642918"/>
            <a:ext cx="7143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26332" y="58143"/>
            <a:ext cx="7843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платы, взимаемой с родителей (законных представителей) </a:t>
            </a:r>
            <a:r>
              <a:rPr lang="ru-RU" sz="1700" b="1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присмотр и уход за детьми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3526116" y="695586"/>
            <a:ext cx="5101082" cy="439512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сентября 2019 года предоставляется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250597" y="1149868"/>
            <a:ext cx="5652120" cy="838972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семьям, среднедушевой доход которых не превышает полутора величин прожиточного минимума на душу населения, установленного в Свердловской области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93863"/>
            <a:ext cx="2084665" cy="1142083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73555194"/>
              </p:ext>
            </p:extLst>
          </p:nvPr>
        </p:nvGraphicFramePr>
        <p:xfrm>
          <a:off x="1157270" y="2936384"/>
          <a:ext cx="7776864" cy="265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0" name="Полилиния 19"/>
          <p:cNvSpPr/>
          <p:nvPr/>
        </p:nvSpPr>
        <p:spPr>
          <a:xfrm>
            <a:off x="1157270" y="2000280"/>
            <a:ext cx="7623188" cy="936104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родительской платы устанавливается </a:t>
            </a: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муниципальным образованиям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 от максимального размера родительской платы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058273" y="5662286"/>
            <a:ext cx="7776864" cy="1088623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Гражданам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которым компенсация назначена до 1 сентября 2019 года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сохраняется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 от размера среднедушевого дохода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семьи,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выплачиваться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суммы 1284 рубля в месяц</a:t>
            </a:r>
          </a:p>
        </p:txBody>
      </p:sp>
    </p:spTree>
    <p:extLst>
      <p:ext uri="{BB962C8B-B14F-4D97-AF65-F5344CB8AC3E}">
        <p14:creationId xmlns:p14="http://schemas.microsoft.com/office/powerpoint/2010/main" val="2181007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358214" y="642939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00166" y="642918"/>
            <a:ext cx="7143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26332" y="58143"/>
            <a:ext cx="7843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платы, взимаемой с родителей (законных представителей) </a:t>
            </a:r>
            <a:r>
              <a:rPr lang="ru-RU" sz="1700" b="1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присмотр и уход за детьми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533985" y="742991"/>
            <a:ext cx="6736871" cy="439512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документов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187286" y="1297162"/>
            <a:ext cx="5652120" cy="784685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 справкой о среднедушевом доходе семьи для предоставления компенсации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1071134" y="5498735"/>
            <a:ext cx="8064336" cy="1299993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defTabSz="444500">
              <a:spcBef>
                <a:spcPct val="0"/>
              </a:spcBef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включаются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виды доходов, установленные главой 3 Порядка исчисления среднедушевого дохода, утвержденного постановлением Правительства Свердловской области от 01.02.2005 № 70-ПП, а также ежемесячное пособие на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ребенка;</a:t>
            </a:r>
          </a:p>
          <a:p>
            <a:pPr lvl="0" defTabSz="444500">
              <a:spcBef>
                <a:spcPct val="0"/>
              </a:spcBef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включаются: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родительской платы,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алименты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выплачиваемые на содержание несовершеннолетних детей, не проживающих в данной семье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1473320" y="2335273"/>
            <a:ext cx="7049036" cy="463014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семьи указывается в заявлении: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1259632" y="4171933"/>
            <a:ext cx="7707062" cy="437653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49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заявитель, его супруг (супруга) и проживающие совместно с заявителем их несовершеннолетние дети либо несовершеннолетние дети одного из них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70" y="930179"/>
            <a:ext cx="1944216" cy="1294878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00027"/>
              </p:ext>
            </p:extLst>
          </p:nvPr>
        </p:nvGraphicFramePr>
        <p:xfrm>
          <a:off x="1533985" y="2871333"/>
          <a:ext cx="7392980" cy="1260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560"/>
                <a:gridCol w="1803375"/>
                <a:gridCol w="1825703"/>
                <a:gridCol w="1704619"/>
                <a:gridCol w="1454723"/>
              </a:tblGrid>
              <a:tr h="575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Фамилия, имя, отчество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 dirty="0">
                          <a:effectLst/>
                        </a:rPr>
                        <a:t>Число, месяц, год рождения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 dirty="0">
                          <a:effectLst/>
                        </a:rPr>
                        <a:t>Степень родства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Полилиния 21"/>
          <p:cNvSpPr/>
          <p:nvPr/>
        </p:nvSpPr>
        <p:spPr>
          <a:xfrm>
            <a:off x="1377902" y="4719802"/>
            <a:ext cx="6650482" cy="734036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семьи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определяется как общая сумма доходов семьи за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календарных месяца, предшествующих месяцу 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685011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/>
          <a:srcRect l="26375" t="25309" r="24801" b="4975"/>
          <a:stretch/>
        </p:blipFill>
        <p:spPr>
          <a:xfrm>
            <a:off x="971600" y="2011144"/>
            <a:ext cx="4590400" cy="3553859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sp>
        <p:nvSpPr>
          <p:cNvPr id="15" name="Прямоугольник 14"/>
          <p:cNvSpPr/>
          <p:nvPr/>
        </p:nvSpPr>
        <p:spPr>
          <a:xfrm>
            <a:off x="8358214" y="642939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00166" y="642918"/>
            <a:ext cx="7143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26332" y="58143"/>
            <a:ext cx="7843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платы, взимаемой с родителей (законных представителей) </a:t>
            </a:r>
            <a:r>
              <a:rPr lang="ru-RU" sz="1700" b="1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присмотр и уход за детьми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465606" y="902907"/>
            <a:ext cx="6736871" cy="638363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 среднедушевом доходе семьи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4932040" y="2108564"/>
            <a:ext cx="4014948" cy="514254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  <a:alpha val="21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оформляется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единой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4834042" y="4904168"/>
            <a:ext cx="4014948" cy="1394496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  <a:alpha val="49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выдаваться управлениями социальной политики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месту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жительства (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месту пребывания)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родителя (законного представителя) ребенка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4932040" y="3239274"/>
            <a:ext cx="4014948" cy="1097601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13000">
                <a:schemeClr val="accent1">
                  <a:hueOff val="0"/>
                  <a:satOff val="0"/>
                  <a:lumOff val="0"/>
                  <a:tint val="44500"/>
                  <a:satMod val="160000"/>
                  <a:alpha val="43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не более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принятия заявления и поступления сведений в порядке межведомственного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898079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358214" y="642939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00166" y="642918"/>
            <a:ext cx="7143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26332" y="58143"/>
            <a:ext cx="7843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платы, взимаемой с родителей (законных представителей) </a:t>
            </a:r>
            <a:r>
              <a:rPr lang="ru-RU" sz="1700" b="1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присмотр и уход за детьми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526332" y="859437"/>
            <a:ext cx="6736871" cy="783228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 среднедушевом доходе семьи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1406110" y="4951793"/>
            <a:ext cx="7334332" cy="1295660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35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истечении пяти дней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подачи заявления и документов в электронной форме с использованием простой электронной подписи заявителем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представлены подлинники или заверенные в установленном порядке копии документов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2063254" y="4384277"/>
            <a:ext cx="5923387" cy="710192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отказа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выдаче справки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1691681" y="3151800"/>
            <a:ext cx="6666534" cy="521338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gradFill flip="none" rotWithShape="0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  <a:alpha val="69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  <a:alpha val="3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088" tIns="191088" rIns="191088" bIns="19108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Действительна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1 месяца со дня ее выдачи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199877" y="1874357"/>
            <a:ext cx="7837830" cy="919130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32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ыдается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личном обращении в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направляется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управлением в МФЦ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рабочего дня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следующего за днем ее оформления</a:t>
            </a:r>
          </a:p>
        </p:txBody>
      </p:sp>
    </p:spTree>
    <p:extLst>
      <p:ext uri="{BB962C8B-B14F-4D97-AF65-F5344CB8AC3E}">
        <p14:creationId xmlns:p14="http://schemas.microsoft.com/office/powerpoint/2010/main" val="3397082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358214" y="642939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00166" y="642918"/>
            <a:ext cx="7143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0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788083"/>
              </p:ext>
            </p:extLst>
          </p:nvPr>
        </p:nvGraphicFramePr>
        <p:xfrm>
          <a:off x="1160511" y="2144703"/>
          <a:ext cx="7835991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1" name="Полилиния 20"/>
          <p:cNvSpPr/>
          <p:nvPr/>
        </p:nvSpPr>
        <p:spPr>
          <a:xfrm>
            <a:off x="1134207" y="1659868"/>
            <a:ext cx="7846629" cy="2775997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53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Постановлением </a:t>
            </a: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Правительства Свердловской области </a:t>
            </a:r>
            <a:endParaRPr lang="ru-RU" sz="2000" b="1" dirty="0" smtClean="0">
              <a:solidFill>
                <a:schemeClr val="tx1"/>
              </a:solidFill>
              <a:latin typeface="Liberation Serif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от 07.11.2019 </a:t>
            </a: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№ 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769-ПП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Об установлении величины прожиточного минимума за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II</a:t>
            </a:r>
            <a:r>
              <a:rPr lang="en-US" sz="16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квартал 2019 года» установлена</a:t>
            </a:r>
            <a:r>
              <a:rPr lang="ru-RU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tx1"/>
              </a:solidFill>
              <a:latin typeface="Liberation Serif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величина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прожиточного минимума за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II</a:t>
            </a:r>
            <a:r>
              <a:rPr lang="en-US" sz="20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квартал 2019 года </a:t>
            </a:r>
            <a:endParaRPr lang="ru-RU" sz="2000" dirty="0" smtClean="0">
              <a:solidFill>
                <a:schemeClr val="tx1"/>
              </a:solidFill>
              <a:latin typeface="Liberation Serif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расчете на душу населения Свердловской области в размере </a:t>
            </a:r>
            <a:endParaRPr lang="ru-RU" sz="1600" dirty="0" smtClean="0">
              <a:solidFill>
                <a:schemeClr val="tx1"/>
              </a:solidFill>
              <a:latin typeface="Liberation Serif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Liberation Serif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0 811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 рублей </a:t>
            </a: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в месяц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12034" y="36412"/>
            <a:ext cx="78108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платы, взимаемой с родителей (законных представителей) за присмотр и уход за детьми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1213338" y="711872"/>
            <a:ext cx="7652206" cy="853159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предоставление компенсации определяется образовательной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2256302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8358214" y="642939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00166" y="642918"/>
            <a:ext cx="7143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0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761082"/>
              </p:ext>
            </p:extLst>
          </p:nvPr>
        </p:nvGraphicFramePr>
        <p:xfrm>
          <a:off x="1015430" y="1895993"/>
          <a:ext cx="7835991" cy="482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1" name="Полилиния 20"/>
          <p:cNvSpPr/>
          <p:nvPr/>
        </p:nvSpPr>
        <p:spPr>
          <a:xfrm>
            <a:off x="2371766" y="1093783"/>
            <a:ext cx="5400600" cy="843257"/>
          </a:xfrm>
          <a:custGeom>
            <a:avLst/>
            <a:gdLst>
              <a:gd name="connsiteX0" fmla="*/ 0 w 2379533"/>
              <a:gd name="connsiteY0" fmla="*/ 379250 h 2275452"/>
              <a:gd name="connsiteX1" fmla="*/ 379250 w 2379533"/>
              <a:gd name="connsiteY1" fmla="*/ 0 h 2275452"/>
              <a:gd name="connsiteX2" fmla="*/ 2000283 w 2379533"/>
              <a:gd name="connsiteY2" fmla="*/ 0 h 2275452"/>
              <a:gd name="connsiteX3" fmla="*/ 2379533 w 2379533"/>
              <a:gd name="connsiteY3" fmla="*/ 379250 h 2275452"/>
              <a:gd name="connsiteX4" fmla="*/ 2379533 w 2379533"/>
              <a:gd name="connsiteY4" fmla="*/ 1896202 h 2275452"/>
              <a:gd name="connsiteX5" fmla="*/ 2000283 w 2379533"/>
              <a:gd name="connsiteY5" fmla="*/ 2275452 h 2275452"/>
              <a:gd name="connsiteX6" fmla="*/ 379250 w 2379533"/>
              <a:gd name="connsiteY6" fmla="*/ 2275452 h 2275452"/>
              <a:gd name="connsiteX7" fmla="*/ 0 w 2379533"/>
              <a:gd name="connsiteY7" fmla="*/ 1896202 h 2275452"/>
              <a:gd name="connsiteX8" fmla="*/ 0 w 2379533"/>
              <a:gd name="connsiteY8" fmla="*/ 379250 h 22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533" h="2275452">
                <a:moveTo>
                  <a:pt x="0" y="379250"/>
                </a:moveTo>
                <a:cubicBezTo>
                  <a:pt x="0" y="169796"/>
                  <a:pt x="169796" y="0"/>
                  <a:pt x="379250" y="0"/>
                </a:cubicBezTo>
                <a:lnTo>
                  <a:pt x="2000283" y="0"/>
                </a:lnTo>
                <a:cubicBezTo>
                  <a:pt x="2209737" y="0"/>
                  <a:pt x="2379533" y="169796"/>
                  <a:pt x="2379533" y="379250"/>
                </a:cubicBezTo>
                <a:lnTo>
                  <a:pt x="2379533" y="1896202"/>
                </a:lnTo>
                <a:cubicBezTo>
                  <a:pt x="2379533" y="2105656"/>
                  <a:pt x="2209737" y="2275452"/>
                  <a:pt x="2000283" y="2275452"/>
                </a:cubicBezTo>
                <a:lnTo>
                  <a:pt x="379250" y="2275452"/>
                </a:lnTo>
                <a:cubicBezTo>
                  <a:pt x="169796" y="2275452"/>
                  <a:pt x="0" y="2105656"/>
                  <a:pt x="0" y="1896202"/>
                </a:cubicBezTo>
                <a:lnTo>
                  <a:pt x="0" y="37925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4418" tIns="164418" rIns="164418" bIns="164418" numCol="1" spcCol="1270" anchor="ctr" anchorCtr="0">
            <a:noAutofit/>
          </a:bodyPr>
          <a:lstStyle/>
          <a:p>
            <a:pPr lvl="0"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назначения компенсации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12034" y="36412"/>
            <a:ext cx="78108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платы, взимаемой с родителей (законных представителей) за присмотр и уход за детьми</a:t>
            </a:r>
          </a:p>
        </p:txBody>
      </p:sp>
    </p:spTree>
    <p:extLst>
      <p:ext uri="{BB962C8B-B14F-4D97-AF65-F5344CB8AC3E}">
        <p14:creationId xmlns:p14="http://schemas.microsoft.com/office/powerpoint/2010/main" val="543532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 презентации на 14082013(2)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5040</TotalTime>
  <Words>573</Words>
  <Application>Microsoft Office PowerPoint</Application>
  <PresentationFormat>Экран (4:3)</PresentationFormat>
  <Paragraphs>116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Шаблон презентации на 14082013(2)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 Sorokina</dc:creator>
  <cp:lastModifiedBy>hp</cp:lastModifiedBy>
  <cp:revision>388</cp:revision>
  <cp:lastPrinted>2019-10-29T13:07:42Z</cp:lastPrinted>
  <dcterms:created xsi:type="dcterms:W3CDTF">2017-04-10T11:17:02Z</dcterms:created>
  <dcterms:modified xsi:type="dcterms:W3CDTF">2019-11-20T10:49:04Z</dcterms:modified>
</cp:coreProperties>
</file>