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8" r:id="rId3"/>
    <p:sldId id="307" r:id="rId4"/>
    <p:sldId id="267" r:id="rId5"/>
    <p:sldId id="269" r:id="rId6"/>
    <p:sldId id="273" r:id="rId7"/>
    <p:sldId id="303" r:id="rId8"/>
    <p:sldId id="306" r:id="rId9"/>
    <p:sldId id="280" r:id="rId10"/>
    <p:sldId id="289" r:id="rId11"/>
    <p:sldId id="294" r:id="rId12"/>
    <p:sldId id="297" r:id="rId13"/>
    <p:sldId id="299" r:id="rId14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99"/>
    <a:srgbClr val="6EFC04"/>
    <a:srgbClr val="FF9966"/>
    <a:srgbClr val="66FF99"/>
    <a:srgbClr val="04DEFC"/>
    <a:srgbClr val="19B3D7"/>
    <a:srgbClr val="0FC6F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662" autoAdjust="0"/>
  </p:normalViewPr>
  <p:slideViewPr>
    <p:cSldViewPr>
      <p:cViewPr varScale="1">
        <p:scale>
          <a:sx n="67" d="100"/>
          <a:sy n="67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16-17 уч. Год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Общий уровень риска</c:v>
                </c:pt>
                <c:pt idx="1">
                  <c:v>Семейный фактор</c:v>
                </c:pt>
                <c:pt idx="2">
                  <c:v>Индивидуальный</c:v>
                </c:pt>
                <c:pt idx="3">
                  <c:v>Окружение сверстников</c:v>
                </c:pt>
                <c:pt idx="4">
                  <c:v>Макрофактор</c:v>
                </c:pt>
                <c:pt idx="5">
                  <c:v>Образовательная среда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7.03</c:v>
                </c:pt>
                <c:pt idx="1">
                  <c:v>26.17</c:v>
                </c:pt>
                <c:pt idx="2">
                  <c:v>5.83</c:v>
                </c:pt>
                <c:pt idx="3">
                  <c:v>6.75</c:v>
                </c:pt>
                <c:pt idx="4">
                  <c:v>53.78</c:v>
                </c:pt>
                <c:pt idx="5">
                  <c:v>6.94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17-18 уч.год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Общий уровень риска</c:v>
                </c:pt>
                <c:pt idx="1">
                  <c:v>Семейный фактор</c:v>
                </c:pt>
                <c:pt idx="2">
                  <c:v>Индивидуальный</c:v>
                </c:pt>
                <c:pt idx="3">
                  <c:v>Окружение сверстников</c:v>
                </c:pt>
                <c:pt idx="4">
                  <c:v>Макрофактор</c:v>
                </c:pt>
                <c:pt idx="5">
                  <c:v>Образовательная среда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9.81</c:v>
                </c:pt>
                <c:pt idx="1">
                  <c:v>30.15</c:v>
                </c:pt>
                <c:pt idx="2">
                  <c:v>8.18</c:v>
                </c:pt>
                <c:pt idx="3">
                  <c:v>8.76</c:v>
                </c:pt>
                <c:pt idx="4">
                  <c:v>57.37</c:v>
                </c:pt>
                <c:pt idx="5">
                  <c:v>9.68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18-19 уч.г.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Общий уровень риска</c:v>
                </c:pt>
                <c:pt idx="1">
                  <c:v>Семейный фактор</c:v>
                </c:pt>
                <c:pt idx="2">
                  <c:v>Индивидуальный</c:v>
                </c:pt>
                <c:pt idx="3">
                  <c:v>Окружение сверстников</c:v>
                </c:pt>
                <c:pt idx="4">
                  <c:v>Макрофактор</c:v>
                </c:pt>
                <c:pt idx="5">
                  <c:v>Образовательная среда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8.5</c:v>
                </c:pt>
                <c:pt idx="1">
                  <c:v>25.3</c:v>
                </c:pt>
                <c:pt idx="2">
                  <c:v>9.4</c:v>
                </c:pt>
                <c:pt idx="3">
                  <c:v>8.5</c:v>
                </c:pt>
                <c:pt idx="4">
                  <c:v>50.6</c:v>
                </c:pt>
                <c:pt idx="5">
                  <c:v>28.7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919104"/>
        <c:axId val="52092928"/>
        <c:axId val="0"/>
      </c:bar3DChart>
      <c:catAx>
        <c:axId val="51919104"/>
        <c:scaling>
          <c:orientation val="minMax"/>
        </c:scaling>
        <c:delete val="0"/>
        <c:axPos val="b"/>
        <c:majorTickMark val="out"/>
        <c:minorTickMark val="none"/>
        <c:tickLblPos val="nextTo"/>
        <c:crossAx val="52092928"/>
        <c:crosses val="autoZero"/>
        <c:auto val="1"/>
        <c:lblAlgn val="ctr"/>
        <c:lblOffset val="100"/>
        <c:noMultiLvlLbl val="0"/>
      </c:catAx>
      <c:valAx>
        <c:axId val="5209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919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07156-DF39-455D-8B8F-64ABE84EF9F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8F985-FC21-41A0-9E89-204A9AE85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0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6566-D7B8-4AF9-B35C-2C85705DA177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9AA47-1DC9-46C0-8E31-C01FA0EE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3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07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33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2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 основными</a:t>
            </a:r>
            <a:r>
              <a:rPr lang="ru-RU" baseline="0" dirty="0" smtClean="0"/>
              <a:t> показателями мы видим сравнение с прошлым годом – красным указана негативная динамика, зеленым - положительная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82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4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8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7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5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2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57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0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2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420"/>
            <a:ext cx="1008112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362"/>
            <a:ext cx="8352928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21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erlado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kern="1400" dirty="0" smtClean="0">
                <a:solidFill>
                  <a:srgbClr val="2B4481"/>
                </a:solidFill>
                <a:latin typeface="Times New Roman"/>
              </a:rPr>
              <a:t>                          </a:t>
            </a:r>
            <a:br>
              <a:rPr lang="ru-RU" sz="1200" kern="1400" dirty="0" smtClean="0">
                <a:solidFill>
                  <a:srgbClr val="2B4481"/>
                </a:solidFill>
                <a:latin typeface="Times New Roman"/>
              </a:rPr>
            </a:br>
            <a:r>
              <a:rPr lang="ru-RU" sz="1800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18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8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 Свердловской области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помощи «Ладо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704856" cy="4925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 результатах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социально-психологического тестирования обучающихся 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2018-2019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учебном году в организациях, подведомственных 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общего и профессионального образования Свердловской области и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культуры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Свердловской области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Пестова Ирина Васильевна,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	директор ГБУ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 «ЦППМСП «Ладо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»</a:t>
            </a: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14.05.2019 г.</a:t>
            </a:r>
            <a:endParaRPr lang="ru-RU" sz="1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	психологического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в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19256" cy="46910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профилактической работы в 2019-2020 учебном году должны учитывать результаты социально-психологического тестирования в 2018-2019 учебном году и включать: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системной работы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снижению активности факторов риска 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действенности защитных факторов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(планы профилактической работы образовательной организации);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несовершеннолетних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жизненных навыков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противостояния агрессивной среде;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целевых, дифференцированных по полу и возрасту мероприятий по профилактике употребления наркотиков несовершеннолетними;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с родителями, информирование родителей о результатах тестирования, в целом о проблемах наркомании у детей.</a:t>
            </a:r>
          </a:p>
          <a:p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		</a:t>
            </a: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Задачами профилактики незаконного потребления 			наркотических средств и психотропных веществ, наркомании в образовательной среде являются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spc="-100" dirty="0" smtClean="0">
              <a:solidFill>
                <a:srgbClr val="675E47"/>
              </a:solidFill>
              <a:latin typeface="Cambria"/>
              <a:ea typeface="+mj-ea"/>
              <a:cs typeface="+mj-cs"/>
            </a:endParaRP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профилактического пространства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среде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объединения усилий всех участников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профилактического процесса для обеспечения комплексного системного воздействия на целевые группы профилактики;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состояния организации профилактической деятельности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среде и оценка ее эффективности, а также характеристика ситуаций, связанных с распространением употребления ПАВ обучающимися, воспитанниками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влияния условий и факторов, способных провоцировать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употребление ПАВ обучающихся, воспитанников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ресурсов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обеспечивающих снижение риска употребления ПАВ среди обучающихся, воспитанников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7620000" cy="128215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направления профилактической работы в образовательных учреждениях: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301208"/>
          </a:xfrm>
        </p:spPr>
        <p:txBody>
          <a:bodyPr>
            <a:normAutofit fontScale="55000" lnSpcReduction="20000"/>
          </a:bodyPr>
          <a:lstStyle/>
          <a:p>
            <a:pPr marL="114300" indent="0" algn="just">
              <a:spcAft>
                <a:spcPts val="600"/>
              </a:spcAft>
              <a:buNone/>
            </a:pPr>
            <a:r>
              <a:rPr lang="ru-RU" b="1" dirty="0">
                <a:solidFill>
                  <a:schemeClr val="tx2"/>
                </a:solidFill>
              </a:rPr>
              <a:t>1. 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личностных ресурсов подростка: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позитивной Я-концепции,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самоэффективности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развитие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интернального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локуса контроля; когнитивного компонента поведения 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оценки, навыков планирования;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стрессоустойчивости, уровня эмоциональной зрелости;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противостояния групповому давлению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благоприятной социальной среды: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сети творческих объединений и спортивных секций для детей и подростков, повышение социальной активности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благоприятного социально-психологического климата в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учреждении: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подростков мотивации на успех; оказание психолого-педагогической поддержки; установление доверительных отношений между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развитие форм самоуправления обучающихся.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ресурсов семьи: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просвещение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(проведение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для родителей по профилактике семейного неблагополучия и предупреждению асоциального поведения обучающихся (в том числе «родительский всеобуч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»), привлечение их к делам образовательного учреждения, развитие социальной активности родителей по отношению к проблеме подростковой наркомании, укрепление связи семьи и образовательного учреждения (информирование семьи об успехах подростка).</a:t>
            </a:r>
          </a:p>
          <a:p>
            <a:pPr marL="11430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85212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Открытый доступ для скачивания всех материалов</a:t>
            </a:r>
          </a:p>
          <a:p>
            <a:pPr marL="82296" indent="0" algn="ctr">
              <a:buNone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официальном сайте </a:t>
            </a: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ГБУ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 «Центр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психолого-педагогической, медицинской и социальной помощи «Ладо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82296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en-US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www.centerlado.ru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«Методические материалы»</a:t>
            </a:r>
            <a:endParaRPr lang="ru-RU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подраздел </a:t>
            </a:r>
            <a:r>
              <a:rPr lang="ru-RU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«Социально-психологическое тестирование обучающихся </a:t>
            </a:r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ОО»</a:t>
            </a:r>
            <a:endParaRPr lang="en-US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Организация социально-психологического тестирования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обучающихся </a:t>
            </a:r>
            <a:r>
              <a:rPr lang="ru-RU" dirty="0"/>
              <a:t>в целях раннего выявления незаконного потребления наркотических средств и психотропных веществ </a:t>
            </a:r>
            <a:r>
              <a:rPr lang="ru-RU" b="1" dirty="0"/>
              <a:t>относится </a:t>
            </a:r>
            <a:r>
              <a:rPr lang="ru-RU" b="1" dirty="0">
                <a:solidFill>
                  <a:srgbClr val="FF0000"/>
                </a:solidFill>
              </a:rPr>
              <a:t>к компетенции образовательной организации</a:t>
            </a:r>
            <a:r>
              <a:rPr lang="ru-RU" b="1" dirty="0"/>
              <a:t> в соответствии с п. 15.1 ч. 3 ст. 28 Федерального закона от 29.12.2012 № 273-ФЗ «Об образовании в Российской Федерации».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Порядок проведения социально-психологического тестирования обучающихся в образовательных организациях </a:t>
            </a:r>
            <a:r>
              <a:rPr lang="ru-RU" b="1" dirty="0"/>
              <a:t>утвержден Приказом </a:t>
            </a:r>
            <a:r>
              <a:rPr lang="ru-RU" b="1" dirty="0" err="1"/>
              <a:t>Минобрнауки</a:t>
            </a:r>
            <a:r>
              <a:rPr lang="ru-RU" b="1" dirty="0"/>
              <a:t> России от 16.06.2014 № 658 </a:t>
            </a:r>
            <a:r>
              <a:rPr lang="ru-RU" dirty="0"/>
              <a:t>«Об 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      Нормативно-правовые  основы  профилактики  незаконного потребления наркотических средств и психотропных веществ,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наркомании в образовательной среде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Стратегия государственной антинаркотической политики Российской Федерации до 2020 года, утвержденная У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казом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Президента Российской Федерации № 690 от 9 июня 2010 года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Концепция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профилактики употребления психоактивных веществ в образовательной среде,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утвержденная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Министерством образования и науки РФ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29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сентября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2017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года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08 января 1998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3-ФЗ «О наркотических средствах и психотропных веществах» (с изменениями и дополнениями)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29 декабря 2012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273-ФЗ «Об образовании в Российской Федерации» (с изменениями и дополнениями)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системы профилактики безнадзорности и правонарушений несовершеннолетних на период до 2020 года», от 22.03.17 г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Приказ Министерства образования и науки Российской Федерации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28.12.2010 № 2106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7272808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Входные данные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992888" cy="4536504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проходило 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по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2019 года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организациях, подведомственных Министерству общего и профессионального образования и Министерству культуры Свердловской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</a:p>
          <a:p>
            <a:pPr algn="just"/>
            <a:endParaRPr lang="en-US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тестирования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выявление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риска незаконного потребления наркотических средств и психотропных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веществ, а также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факторов риска, с целью проведения углубленной профилактической работы.</a:t>
            </a:r>
          </a:p>
          <a:p>
            <a:pPr algn="just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ОТЧЕТНОСТЬ: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акт, форма, расчеты в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exel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предоставление: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ЛАДО!!!               в Министерство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9" b="10009"/>
          <a:stretch>
            <a:fillRect/>
          </a:stretch>
        </p:blipFill>
        <p:spPr bwMode="auto">
          <a:xfrm>
            <a:off x="6252551" y="764704"/>
            <a:ext cx="290431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47423" y="260648"/>
            <a:ext cx="6192688" cy="40324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о прохождении тестирования в ЛАДО представили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 из 109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подведомственных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Министерству общего и профессионального образования, а также Министерству культуры Свердловской области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7423" y="3861048"/>
            <a:ext cx="8568952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тестировании приняли участие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22 150 (в 2018 году -22 805)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4519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-243408"/>
            <a:ext cx="7344816" cy="144016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700808"/>
            <a:ext cx="8568952" cy="40324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обучающихся, не прошедших тестирование: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  1 875, в том числе по причине: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отказа 97 (АППГ –101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другие причины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1778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отказов остается на прежнем уровне – 0,4 %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3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421742"/>
              </p:ext>
            </p:extLst>
          </p:nvPr>
        </p:nvGraphicFramePr>
        <p:xfrm>
          <a:off x="395536" y="332656"/>
          <a:ext cx="8280400" cy="573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4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264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46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2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0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98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уровень риска (%)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5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уч. год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13 313чел.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6,66 %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50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7,88%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11 430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85,86%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уч. год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22 805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1 981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9,68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17 151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чел.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83, 84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1 298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6,35 %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 год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22 150 чел.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1686,0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8,3 %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16252,0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80,2 %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2301,0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11,3 %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00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3050"/>
            <a:ext cx="6480720" cy="779686"/>
          </a:xfrm>
        </p:spPr>
        <p:txBody>
          <a:bodyPr/>
          <a:lstStyle/>
          <a:p>
            <a:r>
              <a:rPr lang="ru-RU" dirty="0" smtClean="0"/>
              <a:t>Сравнительный анализ результатов за три учебных года (показатели с высоким риском)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456043"/>
              </p:ext>
            </p:extLst>
          </p:nvPr>
        </p:nvGraphicFramePr>
        <p:xfrm>
          <a:off x="251520" y="1556792"/>
          <a:ext cx="843528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751445"/>
              </p:ext>
            </p:extLst>
          </p:nvPr>
        </p:nvGraphicFramePr>
        <p:xfrm>
          <a:off x="395536" y="1233439"/>
          <a:ext cx="8291264" cy="473202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953785"/>
                <a:gridCol w="1503014"/>
                <a:gridCol w="444407"/>
                <a:gridCol w="1249191"/>
                <a:gridCol w="547495"/>
                <a:gridCol w="1249191"/>
                <a:gridCol w="547495"/>
                <a:gridCol w="1249191"/>
                <a:gridCol w="547495"/>
              </a:tblGrid>
              <a:tr h="148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человек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человек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человек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человек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</a:tr>
              <a:tr h="2963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Макросоциальная среда 							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1142,0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9128,0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8646,0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1299,0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</a:tr>
              <a:tr h="288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Семейные факторы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4725,0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10514,0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4548,0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</a:tr>
              <a:tr h="288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Образовательная среда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5535,0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10206,0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3501,0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</a:tr>
              <a:tr h="2963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Окружение сверстников 							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1536,0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9096,6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9334,0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</a:tr>
              <a:tr h="288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Индивидуальные факторы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1746,0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15487,0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2884,0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681" marR="57681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47667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влияния факторов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2845</TotalTime>
  <Words>800</Words>
  <Application>Microsoft Office PowerPoint</Application>
  <PresentationFormat>Экран (4:3)</PresentationFormat>
  <Paragraphs>208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                                              Министерство общего и профессионального образования  Свердловской области                Государственное бюджетное учреждение для детей                  «Центр психолого-педагогической, медицинской и социальной помощи «Ладо»   </vt:lpstr>
      <vt:lpstr>Организация социально-психологического тестирования </vt:lpstr>
      <vt:lpstr>Презентация PowerPoint</vt:lpstr>
      <vt:lpstr>Входные данные </vt:lpstr>
      <vt:lpstr>Презентация PowerPoint</vt:lpstr>
      <vt:lpstr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vt:lpstr>
      <vt:lpstr>Результаты социально-психологического тестирования </vt:lpstr>
      <vt:lpstr>Сравнительный анализ результатов за три учебных года (показатели с высоким риском)</vt:lpstr>
      <vt:lpstr>Презентация PowerPoint</vt:lpstr>
      <vt:lpstr> РЕКОМЕНДАЦИИ по результатам социально- психологического тестирования в 2018-2019 учебном году</vt:lpstr>
      <vt:lpstr>Презентация PowerPoint</vt:lpstr>
      <vt:lpstr>Основные направления профилактической работы в образовательных учреждениях: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Ирина Стенникова</cp:lastModifiedBy>
  <cp:revision>150</cp:revision>
  <cp:lastPrinted>2018-05-16T11:56:25Z</cp:lastPrinted>
  <dcterms:created xsi:type="dcterms:W3CDTF">2015-10-21T08:25:29Z</dcterms:created>
  <dcterms:modified xsi:type="dcterms:W3CDTF">2019-05-13T05:04:24Z</dcterms:modified>
</cp:coreProperties>
</file>